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handoutMasterIdLst>
    <p:handoutMasterId r:id="rId61"/>
  </p:handoutMasterIdLst>
  <p:sldIdLst>
    <p:sldId id="290" r:id="rId2"/>
    <p:sldId id="262" r:id="rId3"/>
    <p:sldId id="348" r:id="rId4"/>
    <p:sldId id="263" r:id="rId5"/>
    <p:sldId id="406" r:id="rId6"/>
    <p:sldId id="345" r:id="rId7"/>
    <p:sldId id="428" r:id="rId8"/>
    <p:sldId id="291" r:id="rId9"/>
    <p:sldId id="429" r:id="rId10"/>
    <p:sldId id="292" r:id="rId11"/>
    <p:sldId id="346" r:id="rId12"/>
    <p:sldId id="347" r:id="rId13"/>
    <p:sldId id="407" r:id="rId14"/>
    <p:sldId id="294" r:id="rId15"/>
    <p:sldId id="430" r:id="rId16"/>
    <p:sldId id="264" r:id="rId17"/>
    <p:sldId id="295" r:id="rId18"/>
    <p:sldId id="371" r:id="rId19"/>
    <p:sldId id="296" r:id="rId20"/>
    <p:sldId id="297" r:id="rId21"/>
    <p:sldId id="431" r:id="rId22"/>
    <p:sldId id="408" r:id="rId23"/>
    <p:sldId id="299" r:id="rId24"/>
    <p:sldId id="432" r:id="rId25"/>
    <p:sldId id="409" r:id="rId26"/>
    <p:sldId id="372" r:id="rId27"/>
    <p:sldId id="301" r:id="rId28"/>
    <p:sldId id="433" r:id="rId29"/>
    <p:sldId id="410" r:id="rId30"/>
    <p:sldId id="434" r:id="rId31"/>
    <p:sldId id="435" r:id="rId32"/>
    <p:sldId id="436" r:id="rId33"/>
    <p:sldId id="412" r:id="rId34"/>
    <p:sldId id="437" r:id="rId35"/>
    <p:sldId id="414" r:id="rId36"/>
    <p:sldId id="415" r:id="rId37"/>
    <p:sldId id="416" r:id="rId38"/>
    <p:sldId id="417" r:id="rId39"/>
    <p:sldId id="419" r:id="rId40"/>
    <p:sldId id="418" r:id="rId41"/>
    <p:sldId id="420" r:id="rId42"/>
    <p:sldId id="438" r:id="rId43"/>
    <p:sldId id="440" r:id="rId44"/>
    <p:sldId id="364" r:id="rId45"/>
    <p:sldId id="358" r:id="rId46"/>
    <p:sldId id="421" r:id="rId47"/>
    <p:sldId id="441" r:id="rId48"/>
    <p:sldId id="422" r:id="rId49"/>
    <p:sldId id="442" r:id="rId50"/>
    <p:sldId id="443" r:id="rId51"/>
    <p:sldId id="444" r:id="rId52"/>
    <p:sldId id="423" r:id="rId53"/>
    <p:sldId id="424" r:id="rId54"/>
    <p:sldId id="302" r:id="rId55"/>
    <p:sldId id="363" r:id="rId56"/>
    <p:sldId id="365" r:id="rId57"/>
    <p:sldId id="298" r:id="rId58"/>
    <p:sldId id="322" r:id="rId5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08" userDrawn="1">
          <p15:clr>
            <a:srgbClr val="A4A3A4"/>
          </p15:clr>
        </p15:guide>
        <p15:guide id="2" pos="288" userDrawn="1">
          <p15:clr>
            <a:srgbClr val="A4A3A4"/>
          </p15:clr>
        </p15:guide>
        <p15:guide id="3" pos="547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kesh Kumar" initials="RK" lastIdx="8" clrIdx="0">
    <p:extLst>
      <p:ext uri="{19B8F6BF-5375-455C-9EA6-DF929625EA0E}">
        <p15:presenceInfo xmlns:p15="http://schemas.microsoft.com/office/powerpoint/2012/main" userId="S-1-5-21-2752970185-40930380-1894245210-524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65" autoAdjust="0"/>
    <p:restoredTop sz="86891" autoAdjust="0"/>
  </p:normalViewPr>
  <p:slideViewPr>
    <p:cSldViewPr>
      <p:cViewPr varScale="1">
        <p:scale>
          <a:sx n="68" d="100"/>
          <a:sy n="68" d="100"/>
        </p:scale>
        <p:origin x="1786" y="62"/>
      </p:cViewPr>
      <p:guideLst>
        <p:guide orient="horz" pos="1008"/>
        <p:guide pos="288"/>
        <p:guide pos="547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408"/>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handoutMaster" Target="handoutMasters/handout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4/12/2023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tif>
</file>

<file path=ppt/media/image14.png>
</file>

<file path=ppt/media/image15.png>
</file>

<file path=ppt/media/image16.png>
</file>

<file path=ppt/media/image17.tiff>
</file>

<file path=ppt/media/image18.tiff>
</file>

<file path=ppt/media/image19.tiff>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4/12/2023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a:t>
            </a:fld>
            <a:endParaRPr lang="en-US" dirty="0"/>
          </a:p>
        </p:txBody>
      </p:sp>
    </p:spTree>
    <p:extLst>
      <p:ext uri="{BB962C8B-B14F-4D97-AF65-F5344CB8AC3E}">
        <p14:creationId xmlns:p14="http://schemas.microsoft.com/office/powerpoint/2010/main" val="2030554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a:t>
            </a:fld>
            <a:endParaRPr lang="en-US" dirty="0"/>
          </a:p>
        </p:txBody>
      </p:sp>
    </p:spTree>
    <p:extLst>
      <p:ext uri="{BB962C8B-B14F-4D97-AF65-F5344CB8AC3E}">
        <p14:creationId xmlns:p14="http://schemas.microsoft.com/office/powerpoint/2010/main" val="2787461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11</a:t>
            </a:fld>
            <a:endParaRPr lang="en-US" dirty="0"/>
          </a:p>
        </p:txBody>
      </p:sp>
    </p:spTree>
    <p:extLst>
      <p:ext uri="{BB962C8B-B14F-4D97-AF65-F5344CB8AC3E}">
        <p14:creationId xmlns:p14="http://schemas.microsoft.com/office/powerpoint/2010/main" val="4218134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16</a:t>
            </a:fld>
            <a:endParaRPr lang="en-US" dirty="0"/>
          </a:p>
        </p:txBody>
      </p:sp>
    </p:spTree>
    <p:extLst>
      <p:ext uri="{BB962C8B-B14F-4D97-AF65-F5344CB8AC3E}">
        <p14:creationId xmlns:p14="http://schemas.microsoft.com/office/powerpoint/2010/main" val="1143696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55</a:t>
            </a:fld>
            <a:endParaRPr lang="en-US" dirty="0"/>
          </a:p>
        </p:txBody>
      </p:sp>
    </p:spTree>
    <p:extLst>
      <p:ext uri="{BB962C8B-B14F-4D97-AF65-F5344CB8AC3E}">
        <p14:creationId xmlns:p14="http://schemas.microsoft.com/office/powerpoint/2010/main" val="40012611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6"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3" name="TextBox 12"/>
          <p:cNvSpPr txBox="1"/>
          <p:nvPr userDrawn="1"/>
        </p:nvSpPr>
        <p:spPr>
          <a:xfrm>
            <a:off x="1502228" y="6429974"/>
            <a:ext cx="6172200" cy="276999"/>
          </a:xfrm>
          <a:prstGeom prst="rect">
            <a:avLst/>
          </a:prstGeom>
          <a:noFill/>
        </p:spPr>
        <p:txBody>
          <a:bodyPr wrap="square" rtlCol="0">
            <a:spAutoFit/>
          </a:bodyPr>
          <a:lstStyle/>
          <a:p>
            <a:pPr algn="ctr">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a:t>
            </a:r>
            <a:r>
              <a:rPr lang="en-IN" sz="1200" dirty="0">
                <a:latin typeface="Verdana" panose="020B0604030504040204" pitchFamily="34" charset="0"/>
                <a:ea typeface="Verdana" panose="020B0604030504040204" pitchFamily="34" charset="0"/>
              </a:rPr>
              <a:t>2021, 2019, 2017 </a:t>
            </a:r>
            <a:r>
              <a:rPr lang="en-IN" sz="1200" kern="1200" dirty="0">
                <a:solidFill>
                  <a:schemeClr val="tx1"/>
                </a:solidFill>
                <a:effectLst/>
                <a:latin typeface="Verdana" panose="020B0604030504040204" pitchFamily="34" charset="0"/>
                <a:ea typeface="Verdana" panose="020B0604030504040204" pitchFamily="34" charset="0"/>
                <a:cs typeface="+mn-cs"/>
              </a:rPr>
              <a:t>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4/12/2023</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1"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2"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3 -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9" name="TextBox 8"/>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2020, 2015, 2011 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11136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4/12/2023</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21277165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12109093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31547999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4/12/2023</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3 -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6" name="TextBox 15"/>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2020, 2015, 2011 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Tree>
    <p:extLst>
      <p:ext uri="{BB962C8B-B14F-4D97-AF65-F5344CB8AC3E}">
        <p14:creationId xmlns:p14="http://schemas.microsoft.com/office/powerpoint/2010/main" val="12109093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3288" y="1447800"/>
            <a:ext cx="3966312"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3288" y="2271712"/>
            <a:ext cx="3966312"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2400"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1250598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51039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Content Placeholder 2"/>
          <p:cNvSpPr>
            <a:spLocks noGrp="1"/>
          </p:cNvSpPr>
          <p:nvPr>
            <p:ph idx="13"/>
          </p:nvPr>
        </p:nvSpPr>
        <p:spPr>
          <a:xfrm>
            <a:off x="457200" y="2756648"/>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Content Placeholder 2"/>
          <p:cNvSpPr>
            <a:spLocks noGrp="1"/>
          </p:cNvSpPr>
          <p:nvPr>
            <p:ph idx="14"/>
          </p:nvPr>
        </p:nvSpPr>
        <p:spPr>
          <a:xfrm>
            <a:off x="457200" y="3886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3" name="Content Placeholder 2"/>
          <p:cNvSpPr>
            <a:spLocks noGrp="1"/>
          </p:cNvSpPr>
          <p:nvPr>
            <p:ph idx="15"/>
          </p:nvPr>
        </p:nvSpPr>
        <p:spPr>
          <a:xfrm>
            <a:off x="457200" y="5029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Tree>
    <p:extLst>
      <p:ext uri="{BB962C8B-B14F-4D97-AF65-F5344CB8AC3E}">
        <p14:creationId xmlns:p14="http://schemas.microsoft.com/office/powerpoint/2010/main" val="2039380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903514"/>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447800"/>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4/12/2023</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3"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981062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4/12/2023</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600"/>
            </a:lvl1pPr>
            <a:lvl2pPr>
              <a:buClr>
                <a:srgbClr val="007FA3"/>
              </a:buClr>
              <a:defRPr sz="2400"/>
            </a:lvl2pPr>
            <a:lvl3pPr>
              <a:buClr>
                <a:srgbClr val="007FA3"/>
              </a:buClr>
              <a:defRPr sz="2200"/>
            </a:lvl3pPr>
            <a:lvl4pPr>
              <a:buClr>
                <a:srgbClr val="007FA3"/>
              </a:buClr>
              <a:defRPr sz="2000"/>
            </a:lvl4pPr>
            <a:lvl5pPr>
              <a:buClr>
                <a:srgbClr val="007FA3"/>
              </a:buClr>
              <a:defRPr sz="18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4/12/2023</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3 -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Box 11"/>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2020, 2015, 2011 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24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754704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9" name="Shape 15" descr="Pearson Logo"/>
          <p:cNvPicPr preferRelativeResize="0"/>
          <p:nvPr userDrawn="1"/>
        </p:nvPicPr>
        <p:blipFill rotWithShape="1">
          <a:blip r:embed="rId20" cstate="print">
            <a:alphaModFix/>
          </a:blip>
          <a:srcRect/>
          <a:stretch/>
        </p:blipFill>
        <p:spPr>
          <a:xfrm>
            <a:off x="443972" y="6429709"/>
            <a:ext cx="917999" cy="279914"/>
          </a:xfrm>
          <a:prstGeom prst="rect">
            <a:avLst/>
          </a:prstGeom>
          <a:noFill/>
          <a:ln>
            <a:noFill/>
          </a:ln>
        </p:spPr>
      </p:pic>
      <p:sp>
        <p:nvSpPr>
          <p:cNvPr id="10"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Box 11"/>
          <p:cNvSpPr txBox="1"/>
          <p:nvPr userDrawn="1"/>
        </p:nvSpPr>
        <p:spPr>
          <a:xfrm>
            <a:off x="1502228" y="6429974"/>
            <a:ext cx="6172200" cy="276999"/>
          </a:xfrm>
          <a:prstGeom prst="rect">
            <a:avLst/>
          </a:prstGeom>
          <a:noFill/>
        </p:spPr>
        <p:txBody>
          <a:bodyPr wrap="square" rtlCol="0">
            <a:spAutoFit/>
          </a:bodyPr>
          <a:lstStyle/>
          <a:p>
            <a:pPr algn="ctr">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a:t>
            </a:r>
            <a:r>
              <a:rPr lang="en-IN" sz="1200" dirty="0">
                <a:latin typeface="Verdana" panose="020B0604030504040204" pitchFamily="34" charset="0"/>
                <a:ea typeface="Verdana" panose="020B0604030504040204" pitchFamily="34" charset="0"/>
              </a:rPr>
              <a:t>2021, 2019, 2017 </a:t>
            </a:r>
            <a:r>
              <a:rPr lang="en-IN" sz="1200" kern="1200" dirty="0">
                <a:solidFill>
                  <a:schemeClr val="tx1"/>
                </a:solidFill>
                <a:effectLst/>
                <a:latin typeface="Verdana" panose="020B0604030504040204" pitchFamily="34" charset="0"/>
                <a:ea typeface="Verdana" panose="020B0604030504040204" pitchFamily="34" charset="0"/>
                <a:cs typeface="+mn-cs"/>
              </a:rPr>
              <a:t>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6" r:id="rId3"/>
    <p:sldLayoutId id="2147483650" r:id="rId4"/>
    <p:sldLayoutId id="2147483659" r:id="rId5"/>
    <p:sldLayoutId id="2147483658" r:id="rId6"/>
    <p:sldLayoutId id="2147483660" r:id="rId7"/>
    <p:sldLayoutId id="2147483651" r:id="rId8"/>
    <p:sldLayoutId id="2147483654" r:id="rId9"/>
    <p:sldLayoutId id="2147483655" r:id="rId10"/>
    <p:sldLayoutId id="2147483662" r:id="rId11"/>
    <p:sldLayoutId id="2147483663" r:id="rId12"/>
    <p:sldLayoutId id="2147483664" r:id="rId13"/>
    <p:sldLayoutId id="2147483665" r:id="rId14"/>
    <p:sldLayoutId id="2147483668" r:id="rId15"/>
    <p:sldLayoutId id="2147483669" r:id="rId16"/>
    <p:sldLayoutId id="2147483670" r:id="rId17"/>
    <p:sldLayoutId id="2147483671" r:id="rId18"/>
  </p:sldLayoutIdLst>
  <p:txStyles>
    <p:titleStyle>
      <a:lvl1pPr algn="l" defTabSz="914400" rtl="0" eaLnBrk="1" latinLnBrk="0" hangingPunct="1">
        <a:lnSpc>
          <a:spcPct val="100000"/>
        </a:lnSpc>
        <a:spcBef>
          <a:spcPct val="0"/>
        </a:spcBef>
        <a:buNone/>
        <a:defRPr sz="3400" b="1" kern="1200">
          <a:solidFill>
            <a:srgbClr val="007FA3"/>
          </a:solidFill>
          <a:latin typeface="+mj-lt"/>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3.tif"/><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descr="Assembly Language for x86 Processors, "/>
          <p:cNvSpPr>
            <a:spLocks noGrp="1"/>
          </p:cNvSpPr>
          <p:nvPr>
            <p:ph type="title"/>
          </p:nvPr>
        </p:nvSpPr>
        <p:spPr>
          <a:xfrm>
            <a:off x="457200" y="215372"/>
            <a:ext cx="8458200" cy="1016650"/>
          </a:xfrm>
        </p:spPr>
        <p:txBody>
          <a:bodyPr/>
          <a:lstStyle/>
          <a:p>
            <a:r>
              <a:rPr lang="en-US" dirty="0"/>
              <a:t>Web Development &amp; Design Foundations  with HTML5</a:t>
            </a:r>
            <a:endParaRPr lang="en-AU" dirty="0"/>
          </a:p>
        </p:txBody>
      </p:sp>
      <p:sp>
        <p:nvSpPr>
          <p:cNvPr id="8" name="Text Placeholder 7"/>
          <p:cNvSpPr>
            <a:spLocks noGrp="1"/>
          </p:cNvSpPr>
          <p:nvPr>
            <p:ph type="body" sz="quarter" idx="13"/>
          </p:nvPr>
        </p:nvSpPr>
        <p:spPr>
          <a:xfrm>
            <a:off x="457200" y="1295400"/>
            <a:ext cx="8229600" cy="381000"/>
          </a:xfrm>
        </p:spPr>
        <p:txBody>
          <a:bodyPr/>
          <a:lstStyle/>
          <a:p>
            <a:r>
              <a:rPr lang="en-US" dirty="0"/>
              <a:t>Tenth Edition</a:t>
            </a:r>
          </a:p>
        </p:txBody>
      </p:sp>
      <p:sp>
        <p:nvSpPr>
          <p:cNvPr id="9" name="Text Placeholder 8"/>
          <p:cNvSpPr>
            <a:spLocks noGrp="1"/>
          </p:cNvSpPr>
          <p:nvPr>
            <p:ph type="body" sz="quarter" idx="14"/>
          </p:nvPr>
        </p:nvSpPr>
        <p:spPr/>
        <p:txBody>
          <a:bodyPr/>
          <a:lstStyle/>
          <a:p>
            <a:r>
              <a:rPr lang="en-US" dirty="0"/>
              <a:t>Chapter 6</a:t>
            </a:r>
          </a:p>
        </p:txBody>
      </p:sp>
      <p:sp>
        <p:nvSpPr>
          <p:cNvPr id="10" name="Text Placeholder 9"/>
          <p:cNvSpPr>
            <a:spLocks noGrp="1"/>
          </p:cNvSpPr>
          <p:nvPr>
            <p:ph type="body" sz="quarter" idx="15"/>
          </p:nvPr>
        </p:nvSpPr>
        <p:spPr/>
        <p:txBody>
          <a:bodyPr/>
          <a:lstStyle/>
          <a:p>
            <a:r>
              <a:rPr lang="en-US" altLang="en-US" dirty="0"/>
              <a:t>Page Layout Basics</a:t>
            </a:r>
            <a:endParaRPr lang="en-CA" altLang="en-US" dirty="0"/>
          </a:p>
        </p:txBody>
      </p:sp>
      <p:sp>
        <p:nvSpPr>
          <p:cNvPr id="14" name="TextBox 13"/>
          <p:cNvSpPr txBox="1"/>
          <p:nvPr/>
        </p:nvSpPr>
        <p:spPr>
          <a:xfrm>
            <a:off x="1502228" y="6429974"/>
            <a:ext cx="6172200" cy="276999"/>
          </a:xfrm>
          <a:prstGeom prst="rect">
            <a:avLst/>
          </a:prstGeom>
          <a:noFill/>
        </p:spPr>
        <p:txBody>
          <a:bodyPr wrap="square" rtlCol="0">
            <a:spAutoFit/>
          </a:bodyPr>
          <a:lstStyle/>
          <a:p>
            <a:pPr algn="ctr">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a:t>
            </a:r>
            <a:r>
              <a:rPr lang="en-IN" sz="1200" dirty="0">
                <a:latin typeface="Verdana" panose="020B0604030504040204" pitchFamily="34" charset="0"/>
                <a:ea typeface="Verdana" panose="020B0604030504040204" pitchFamily="34" charset="0"/>
              </a:rPr>
              <a:t>2021, 2019, 2017 </a:t>
            </a:r>
            <a:r>
              <a:rPr lang="en-IN" sz="1200" kern="1200" dirty="0">
                <a:solidFill>
                  <a:schemeClr val="tx1"/>
                </a:solidFill>
                <a:effectLst/>
                <a:latin typeface="Verdana" panose="020B0604030504040204" pitchFamily="34" charset="0"/>
                <a:ea typeface="Verdana" panose="020B0604030504040204" pitchFamily="34" charset="0"/>
                <a:cs typeface="+mn-cs"/>
              </a:rPr>
              <a:t>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pic>
        <p:nvPicPr>
          <p:cNvPr id="11" name="Picture 2" descr="Web Development &amp; Design Foundations with HTML5, Tenth Edition by Terry Felke-Morri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600200"/>
            <a:ext cx="3836214" cy="476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42221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Box Model in Action</a:t>
            </a:r>
            <a:endParaRPr lang="en-AU" sz="2000" b="0" dirty="0"/>
          </a:p>
        </p:txBody>
      </p:sp>
      <p:sp>
        <p:nvSpPr>
          <p:cNvPr id="5" name="TextBox 6"/>
          <p:cNvSpPr txBox="1">
            <a:spLocks noChangeArrowheads="1"/>
          </p:cNvSpPr>
          <p:nvPr/>
        </p:nvSpPr>
        <p:spPr bwMode="auto">
          <a:xfrm>
            <a:off x="805372" y="5410200"/>
            <a:ext cx="767653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6.7 </a:t>
            </a:r>
            <a:r>
              <a:rPr lang="en-US" altLang="en-US" sz="1600" dirty="0">
                <a:latin typeface="+mj-lt"/>
              </a:rPr>
              <a:t>Examples of the box model</a:t>
            </a:r>
          </a:p>
        </p:txBody>
      </p:sp>
      <p:pic>
        <p:nvPicPr>
          <p:cNvPr id="8" name="Picture 2" descr="A screenshot displays a web page which depicts the box model with a heading and a div element. The heading is surrounded by padding, border, and margin. Similarly, the div element which represents content is surrounded by border and margin."/>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05372" y="1828800"/>
            <a:ext cx="7469346" cy="338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0292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CSS box-sizing Property</a:t>
            </a:r>
            <a:endParaRPr lang="en-AU" sz="2000" dirty="0"/>
          </a:p>
        </p:txBody>
      </p:sp>
      <p:sp>
        <p:nvSpPr>
          <p:cNvPr id="3" name="Content Placeholder 2"/>
          <p:cNvSpPr>
            <a:spLocks noGrp="1"/>
          </p:cNvSpPr>
          <p:nvPr>
            <p:ph idx="1"/>
          </p:nvPr>
        </p:nvSpPr>
        <p:spPr>
          <a:xfrm>
            <a:off x="457200" y="1600200"/>
            <a:ext cx="8229600" cy="4648200"/>
          </a:xfrm>
        </p:spPr>
        <p:txBody>
          <a:bodyPr/>
          <a:lstStyle/>
          <a:p>
            <a:pPr marL="0" indent="0">
              <a:spcBef>
                <a:spcPts val="600"/>
              </a:spcBef>
              <a:buNone/>
            </a:pPr>
            <a:r>
              <a:rPr lang="en-US" dirty="0"/>
              <a:t>Default value for width or height is the value for ONLY the content (not including border and padding).</a:t>
            </a:r>
          </a:p>
          <a:p>
            <a:pPr marL="0" indent="0">
              <a:spcBef>
                <a:spcPts val="1200"/>
              </a:spcBef>
              <a:buNone/>
            </a:pPr>
            <a:r>
              <a:rPr lang="en-US" dirty="0"/>
              <a:t>The box-sizing property with border-box value</a:t>
            </a:r>
            <a:br>
              <a:rPr lang="en-US" dirty="0"/>
            </a:br>
            <a:r>
              <a:rPr lang="en-US" dirty="0"/>
              <a:t>directs the browser to calculate the width and height of an element to </a:t>
            </a:r>
            <a:r>
              <a:rPr lang="en-US" b="1" i="1" dirty="0"/>
              <a:t>include</a:t>
            </a:r>
            <a:r>
              <a:rPr lang="en-US" dirty="0"/>
              <a:t> the value for content, padding, and border. </a:t>
            </a:r>
          </a:p>
          <a:p>
            <a:pPr marL="0" indent="0">
              <a:spcBef>
                <a:spcPts val="1200"/>
              </a:spcBef>
              <a:buNone/>
            </a:pPr>
            <a:r>
              <a:rPr lang="en-US" dirty="0"/>
              <a:t>Use the universal selector (*) to apply this to all the element on the page</a:t>
            </a:r>
          </a:p>
          <a:p>
            <a:pPr marL="0" indent="0">
              <a:spcBef>
                <a:spcPts val="600"/>
              </a:spcBef>
              <a:buNone/>
            </a:pPr>
            <a:r>
              <a:rPr lang="en-US" dirty="0"/>
              <a:t>Example:</a:t>
            </a:r>
          </a:p>
          <a:p>
            <a:pPr marL="0" indent="0">
              <a:spcBef>
                <a:spcPts val="600"/>
              </a:spcBef>
              <a:buNone/>
            </a:pPr>
            <a:r>
              <a:rPr lang="en-US" dirty="0"/>
              <a:t>* { box-sizing: border-box; }</a:t>
            </a:r>
            <a:endParaRPr lang="en-AU" dirty="0"/>
          </a:p>
        </p:txBody>
      </p:sp>
    </p:spTree>
    <p:extLst>
      <p:ext uri="{BB962C8B-B14F-4D97-AF65-F5344CB8AC3E}">
        <p14:creationId xmlns:p14="http://schemas.microsoft.com/office/powerpoint/2010/main" val="2574134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Normal Flow</a:t>
            </a:r>
            <a:endParaRPr lang="en-AU" sz="2800" dirty="0"/>
          </a:p>
        </p:txBody>
      </p:sp>
      <p:sp>
        <p:nvSpPr>
          <p:cNvPr id="3" name="Content Placeholder 2"/>
          <p:cNvSpPr>
            <a:spLocks noGrp="1"/>
          </p:cNvSpPr>
          <p:nvPr>
            <p:ph idx="1"/>
          </p:nvPr>
        </p:nvSpPr>
        <p:spPr>
          <a:xfrm>
            <a:off x="457200" y="1600200"/>
            <a:ext cx="8229600" cy="4648200"/>
          </a:xfrm>
        </p:spPr>
        <p:txBody>
          <a:bodyPr/>
          <a:lstStyle/>
          <a:p>
            <a:pPr marL="0" indent="0">
              <a:buNone/>
            </a:pPr>
            <a:r>
              <a:rPr lang="en-US" sz="2400" dirty="0"/>
              <a:t>Browser display of elements in the order they are coded in the web page document</a:t>
            </a:r>
            <a:endParaRPr lang="en-AU" sz="2000" dirty="0"/>
          </a:p>
          <a:p>
            <a:pPr marL="0" indent="0">
              <a:buNone/>
            </a:pPr>
            <a:endParaRPr lang="en-AU" sz="2400" dirty="0"/>
          </a:p>
        </p:txBody>
      </p:sp>
      <p:pic>
        <p:nvPicPr>
          <p:cNvPr id="4" name="Picture 2" descr="A screenshot of a web page shows two div elements. The div at the top is labelled, this is the first box. The div at the bottom is labelled, this is the second box."/>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90600" y="2432050"/>
            <a:ext cx="2486025" cy="366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a:spLocks noChangeArrowheads="1"/>
          </p:cNvSpPr>
          <p:nvPr/>
        </p:nvSpPr>
        <p:spPr bwMode="auto">
          <a:xfrm>
            <a:off x="914399" y="6096000"/>
            <a:ext cx="312420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dirty="0">
                <a:latin typeface="+mj-lt"/>
              </a:rPr>
              <a:t>Figure 6.8 Two </a:t>
            </a:r>
            <a:r>
              <a:rPr lang="en-US" altLang="en-US" sz="1600" dirty="0" err="1">
                <a:latin typeface="+mj-lt"/>
              </a:rPr>
              <a:t>divelements</a:t>
            </a:r>
            <a:endParaRPr lang="en-US" altLang="en-US" sz="1600" dirty="0">
              <a:latin typeface="+mj-lt"/>
            </a:endParaRPr>
          </a:p>
        </p:txBody>
      </p:sp>
      <p:pic>
        <p:nvPicPr>
          <p:cNvPr id="5" name="Picture 1" descr="A screenshot of a web page shows nested div elements. The div labelled, this is the second box lies inside the div labelled, this is the first box."/>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29200" y="2457450"/>
            <a:ext cx="2754313" cy="293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p:cNvSpPr txBox="1">
            <a:spLocks noChangeArrowheads="1"/>
          </p:cNvSpPr>
          <p:nvPr/>
        </p:nvSpPr>
        <p:spPr bwMode="auto">
          <a:xfrm>
            <a:off x="4958556" y="5410200"/>
            <a:ext cx="304244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dirty="0">
                <a:latin typeface="+mj-lt"/>
              </a:rPr>
              <a:t>Figure 6.9 Nested </a:t>
            </a:r>
            <a:r>
              <a:rPr lang="en-US" altLang="en-US" sz="1600" dirty="0" err="1">
                <a:latin typeface="+mj-lt"/>
              </a:rPr>
              <a:t>divelements</a:t>
            </a:r>
            <a:endParaRPr lang="en-US" altLang="en-US" sz="1600" dirty="0">
              <a:latin typeface="+mj-lt"/>
            </a:endParaRPr>
          </a:p>
        </p:txBody>
      </p:sp>
    </p:spTree>
    <p:extLst>
      <p:ext uri="{BB962C8B-B14F-4D97-AF65-F5344CB8AC3E}">
        <p14:creationId xmlns:p14="http://schemas.microsoft.com/office/powerpoint/2010/main" val="41239814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6.10 </a:t>
            </a:r>
            <a:r>
              <a:rPr lang="en-US" sz="2800" b="0" dirty="0"/>
              <a:t>The image is configured to float</a:t>
            </a:r>
            <a:endParaRPr lang="en-AU" sz="2800" b="0" dirty="0"/>
          </a:p>
        </p:txBody>
      </p:sp>
      <p:pic>
        <p:nvPicPr>
          <p:cNvPr id="5" name="Picture 1" descr="A screenshot of a web page shows an image which is configured on the right side of the browser viewport."/>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69405" y="1600200"/>
            <a:ext cx="8005190"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543149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float Property</a:t>
            </a:r>
            <a:r>
              <a:rPr lang="en-US" sz="2000" b="0" dirty="0"/>
              <a:t> (1 of 2)</a:t>
            </a:r>
            <a:endParaRPr lang="en-AU" sz="2000" b="0" dirty="0"/>
          </a:p>
        </p:txBody>
      </p:sp>
      <p:sp>
        <p:nvSpPr>
          <p:cNvPr id="3" name="Content Placeholder 2"/>
          <p:cNvSpPr>
            <a:spLocks noGrp="1"/>
          </p:cNvSpPr>
          <p:nvPr>
            <p:ph idx="1"/>
          </p:nvPr>
        </p:nvSpPr>
        <p:spPr/>
        <p:txBody>
          <a:bodyPr/>
          <a:lstStyle/>
          <a:p>
            <a:pPr marL="0" indent="0">
              <a:spcBef>
                <a:spcPts val="0"/>
              </a:spcBef>
              <a:buNone/>
            </a:pPr>
            <a:r>
              <a:rPr lang="en-US" b="1" dirty="0">
                <a:solidFill>
                  <a:srgbClr val="007FA3"/>
                </a:solidFill>
              </a:rPr>
              <a:t>h1 { background-color: #CCCCCC;</a:t>
            </a:r>
          </a:p>
          <a:p>
            <a:pPr marL="0" indent="0">
              <a:spcBef>
                <a:spcPts val="0"/>
              </a:spcBef>
              <a:buNone/>
            </a:pPr>
            <a:r>
              <a:rPr lang="en-US" b="1" dirty="0">
                <a:solidFill>
                  <a:srgbClr val="007FA3"/>
                </a:solidFill>
              </a:rPr>
              <a:t>	padding: 5px;</a:t>
            </a:r>
          </a:p>
          <a:p>
            <a:pPr marL="0" indent="0">
              <a:spcBef>
                <a:spcPts val="0"/>
              </a:spcBef>
              <a:buNone/>
            </a:pPr>
            <a:r>
              <a:rPr lang="en-US" b="1" dirty="0">
                <a:solidFill>
                  <a:srgbClr val="007FA3"/>
                </a:solidFill>
              </a:rPr>
              <a:t>	color: #000000;</a:t>
            </a:r>
          </a:p>
          <a:p>
            <a:pPr marL="0" indent="0">
              <a:spcBef>
                <a:spcPts val="0"/>
              </a:spcBef>
              <a:buNone/>
            </a:pPr>
            <a:r>
              <a:rPr lang="en-US" b="1" dirty="0">
                <a:solidFill>
                  <a:srgbClr val="007FA3"/>
                </a:solidFill>
              </a:rPr>
              <a:t>}</a:t>
            </a:r>
          </a:p>
          <a:p>
            <a:pPr marL="0" indent="0">
              <a:spcBef>
                <a:spcPts val="0"/>
              </a:spcBef>
              <a:buNone/>
            </a:pPr>
            <a:r>
              <a:rPr lang="en-US" b="1" dirty="0">
                <a:solidFill>
                  <a:srgbClr val="007FA3"/>
                </a:solidFill>
              </a:rPr>
              <a:t>p { font-family: </a:t>
            </a:r>
            <a:r>
              <a:rPr lang="en-US" b="1" dirty="0" err="1">
                <a:solidFill>
                  <a:srgbClr val="007FA3"/>
                </a:solidFill>
              </a:rPr>
              <a:t>Arial,sans</a:t>
            </a:r>
            <a:r>
              <a:rPr lang="en-US" b="1" dirty="0">
                <a:solidFill>
                  <a:srgbClr val="007FA3"/>
                </a:solidFill>
              </a:rPr>
              <a:t>-serif;</a:t>
            </a:r>
          </a:p>
          <a:p>
            <a:pPr marL="0" indent="0">
              <a:spcBef>
                <a:spcPts val="0"/>
              </a:spcBef>
              <a:buNone/>
            </a:pPr>
            <a:r>
              <a:rPr lang="en-US" b="1" dirty="0">
                <a:solidFill>
                  <a:srgbClr val="007FA3"/>
                </a:solidFill>
              </a:rPr>
              <a:t>}</a:t>
            </a:r>
          </a:p>
          <a:p>
            <a:pPr marL="0" indent="0">
              <a:spcBef>
                <a:spcPts val="0"/>
              </a:spcBef>
              <a:buNone/>
            </a:pPr>
            <a:r>
              <a:rPr lang="en-US" b="1" dirty="0">
                <a:solidFill>
                  <a:srgbClr val="007FA3"/>
                </a:solidFill>
              </a:rPr>
              <a:t>#</a:t>
            </a:r>
            <a:r>
              <a:rPr lang="en-US" b="1" dirty="0" err="1">
                <a:solidFill>
                  <a:srgbClr val="007FA3"/>
                </a:solidFill>
              </a:rPr>
              <a:t>yls</a:t>
            </a:r>
            <a:r>
              <a:rPr lang="en-US" b="1" dirty="0">
                <a:solidFill>
                  <a:srgbClr val="007FA3"/>
                </a:solidFill>
              </a:rPr>
              <a:t> { float: right;</a:t>
            </a:r>
          </a:p>
          <a:p>
            <a:pPr marL="0" indent="0">
              <a:spcBef>
                <a:spcPts val="0"/>
              </a:spcBef>
              <a:buNone/>
            </a:pPr>
            <a:r>
              <a:rPr lang="en-US" b="1" dirty="0">
                <a:solidFill>
                  <a:srgbClr val="007FA3"/>
                </a:solidFill>
              </a:rPr>
              <a:t>           margin: 0 0 5px </a:t>
            </a:r>
            <a:r>
              <a:rPr lang="en-US" b="1" dirty="0" err="1">
                <a:solidFill>
                  <a:srgbClr val="007FA3"/>
                </a:solidFill>
              </a:rPr>
              <a:t>5px</a:t>
            </a:r>
            <a:r>
              <a:rPr lang="en-US" b="1" dirty="0">
                <a:solidFill>
                  <a:srgbClr val="007FA3"/>
                </a:solidFill>
              </a:rPr>
              <a:t>;</a:t>
            </a:r>
          </a:p>
          <a:p>
            <a:pPr marL="0" indent="0">
              <a:spcBef>
                <a:spcPts val="0"/>
              </a:spcBef>
              <a:buNone/>
            </a:pPr>
            <a:r>
              <a:rPr lang="en-US" b="1" dirty="0">
                <a:solidFill>
                  <a:srgbClr val="007FA3"/>
                </a:solidFill>
              </a:rPr>
              <a:t>           border: 1px solid #000000;</a:t>
            </a:r>
          </a:p>
          <a:p>
            <a:pPr marL="0" indent="0">
              <a:spcBef>
                <a:spcPts val="0"/>
              </a:spcBef>
              <a:buNone/>
            </a:pPr>
            <a:r>
              <a:rPr lang="en-US" b="1" dirty="0">
                <a:solidFill>
                  <a:srgbClr val="007FA3"/>
                </a:solidFill>
              </a:rPr>
              <a:t>}</a:t>
            </a:r>
          </a:p>
        </p:txBody>
      </p:sp>
    </p:spTree>
    <p:extLst>
      <p:ext uri="{BB962C8B-B14F-4D97-AF65-F5344CB8AC3E}">
        <p14:creationId xmlns:p14="http://schemas.microsoft.com/office/powerpoint/2010/main" val="40808774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float Property</a:t>
            </a:r>
            <a:r>
              <a:rPr lang="en-US" sz="2000" b="0" dirty="0"/>
              <a:t> (2 of 2)</a:t>
            </a:r>
            <a:endParaRPr lang="en-AU" sz="2000" dirty="0"/>
          </a:p>
        </p:txBody>
      </p:sp>
      <p:sp>
        <p:nvSpPr>
          <p:cNvPr id="3" name="Content Placeholder 2"/>
          <p:cNvSpPr>
            <a:spLocks noGrp="1"/>
          </p:cNvSpPr>
          <p:nvPr>
            <p:ph idx="1"/>
          </p:nvPr>
        </p:nvSpPr>
        <p:spPr/>
        <p:txBody>
          <a:bodyPr/>
          <a:lstStyle/>
          <a:p>
            <a:pPr marL="0" indent="0">
              <a:spcBef>
                <a:spcPts val="0"/>
              </a:spcBef>
              <a:buNone/>
            </a:pPr>
            <a:r>
              <a:rPr lang="en-US" dirty="0"/>
              <a:t>Elements that seem to “float" on the right or left side of either the browser window or another element are often configured using the float property.</a:t>
            </a:r>
          </a:p>
        </p:txBody>
      </p:sp>
    </p:spTree>
    <p:extLst>
      <p:ext uri="{BB962C8B-B14F-4D97-AF65-F5344CB8AC3E}">
        <p14:creationId xmlns:p14="http://schemas.microsoft.com/office/powerpoint/2010/main" val="38682839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Figure 6.11 </a:t>
            </a:r>
            <a:r>
              <a:rPr lang="en-US" sz="2400" b="0" dirty="0"/>
              <a:t>The CSS float property left aligns the image</a:t>
            </a:r>
          </a:p>
        </p:txBody>
      </p:sp>
      <p:pic>
        <p:nvPicPr>
          <p:cNvPr id="6" name="Picture 3" descr="A screenshot of a web page shows an image in which the C S S left property is applied."/>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2209800"/>
            <a:ext cx="4434922"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Oval Callout 6"/>
          <p:cNvSpPr/>
          <p:nvPr/>
        </p:nvSpPr>
        <p:spPr>
          <a:xfrm>
            <a:off x="1631950" y="2204884"/>
            <a:ext cx="2743200" cy="1600200"/>
          </a:xfrm>
          <a:prstGeom prst="wedgeEllipseCallout">
            <a:avLst>
              <a:gd name="adj1" fmla="val 53508"/>
              <a:gd name="adj2" fmla="val 93164"/>
            </a:avLst>
          </a:prstGeom>
          <a:solidFill>
            <a:srgbClr val="007FA3"/>
          </a:solidFill>
          <a:ln>
            <a:solidFill>
              <a:srgbClr val="007FA3"/>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solidFill>
                  <a:schemeClr val="tx1"/>
                </a:solidFill>
              </a:rPr>
              <a:t>The h2 text is displayed in normal flow</a:t>
            </a:r>
            <a:r>
              <a:rPr lang="en-US" sz="2000" dirty="0">
                <a:solidFill>
                  <a:schemeClr val="bg2"/>
                </a:solidFill>
              </a:rPr>
              <a:t>.</a:t>
            </a:r>
          </a:p>
        </p:txBody>
      </p:sp>
    </p:spTree>
    <p:extLst>
      <p:ext uri="{BB962C8B-B14F-4D97-AF65-F5344CB8AC3E}">
        <p14:creationId xmlns:p14="http://schemas.microsoft.com/office/powerpoint/2010/main" val="35360222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clear Property</a:t>
            </a:r>
            <a:endParaRPr lang="en-AU" dirty="0"/>
          </a:p>
        </p:txBody>
      </p:sp>
      <p:sp>
        <p:nvSpPr>
          <p:cNvPr id="3" name="Content Placeholder 2"/>
          <p:cNvSpPr>
            <a:spLocks noGrp="1"/>
          </p:cNvSpPr>
          <p:nvPr>
            <p:ph idx="1"/>
          </p:nvPr>
        </p:nvSpPr>
        <p:spPr>
          <a:xfrm>
            <a:off x="457200" y="1600200"/>
            <a:ext cx="8229600" cy="4637136"/>
          </a:xfrm>
        </p:spPr>
        <p:txBody>
          <a:bodyPr/>
          <a:lstStyle/>
          <a:p>
            <a:pPr marL="0" indent="0">
              <a:spcBef>
                <a:spcPts val="1200"/>
              </a:spcBef>
              <a:buNone/>
            </a:pPr>
            <a:r>
              <a:rPr lang="en-US" sz="2400" dirty="0"/>
              <a:t>Useful to “clear” or terminate a float</a:t>
            </a:r>
          </a:p>
          <a:p>
            <a:pPr marL="0" indent="0">
              <a:spcBef>
                <a:spcPts val="1200"/>
              </a:spcBef>
              <a:buNone/>
            </a:pPr>
            <a:r>
              <a:rPr lang="en-US" sz="2400" dirty="0"/>
              <a:t>Values are left, right, and both</a:t>
            </a:r>
          </a:p>
        </p:txBody>
      </p:sp>
      <p:sp>
        <p:nvSpPr>
          <p:cNvPr id="7" name="TextBox 6"/>
          <p:cNvSpPr txBox="1">
            <a:spLocks noChangeArrowheads="1"/>
          </p:cNvSpPr>
          <p:nvPr/>
        </p:nvSpPr>
        <p:spPr bwMode="auto">
          <a:xfrm>
            <a:off x="1981200" y="5898782"/>
            <a:ext cx="561368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6.12 </a:t>
            </a:r>
            <a:r>
              <a:rPr lang="en-US" altLang="en-US" sz="1600" dirty="0">
                <a:latin typeface="+mj-lt"/>
              </a:rPr>
              <a:t>The clear property is applied to a line break tag</a:t>
            </a:r>
          </a:p>
        </p:txBody>
      </p:sp>
      <p:pic>
        <p:nvPicPr>
          <p:cNvPr id="8" name="Picture 2" descr="A screenshot shows the previous web page in which the clear property is applied to a line break ta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53012" y="2514600"/>
            <a:ext cx="3633788" cy="301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Oval Callout 8"/>
          <p:cNvSpPr/>
          <p:nvPr/>
        </p:nvSpPr>
        <p:spPr>
          <a:xfrm>
            <a:off x="457200" y="3268663"/>
            <a:ext cx="4114800" cy="2449929"/>
          </a:xfrm>
          <a:prstGeom prst="wedgeEllipseCallout">
            <a:avLst>
              <a:gd name="adj1" fmla="val 63166"/>
              <a:gd name="adj2" fmla="val 5876"/>
            </a:avLst>
          </a:prstGeom>
          <a:solidFill>
            <a:srgbClr val="007FA3"/>
          </a:solidFill>
          <a:ln>
            <a:solidFill>
              <a:srgbClr val="007FA3"/>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2000" dirty="0">
                <a:solidFill>
                  <a:schemeClr val="tx1"/>
                </a:solidFill>
              </a:rPr>
              <a:t>Apply  clear: left; </a:t>
            </a:r>
            <a:br>
              <a:rPr lang="en-US" sz="2000" dirty="0">
                <a:solidFill>
                  <a:schemeClr val="tx1"/>
                </a:solidFill>
              </a:rPr>
            </a:br>
            <a:r>
              <a:rPr lang="en-US" sz="2000" dirty="0">
                <a:solidFill>
                  <a:schemeClr val="tx1"/>
                </a:solidFill>
              </a:rPr>
              <a:t>to a line break element within the div element. Now, the h2 begins on a new line under the floated image.</a:t>
            </a:r>
          </a:p>
        </p:txBody>
      </p:sp>
    </p:spTree>
    <p:extLst>
      <p:ext uri="{BB962C8B-B14F-4D97-AF65-F5344CB8AC3E}">
        <p14:creationId xmlns:p14="http://schemas.microsoft.com/office/powerpoint/2010/main" val="16184717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overflow Property</a:t>
            </a:r>
            <a:endParaRPr lang="en-AU" dirty="0"/>
          </a:p>
        </p:txBody>
      </p:sp>
      <p:sp>
        <p:nvSpPr>
          <p:cNvPr id="3" name="Content Placeholder 2"/>
          <p:cNvSpPr>
            <a:spLocks noGrp="1"/>
          </p:cNvSpPr>
          <p:nvPr>
            <p:ph idx="1"/>
          </p:nvPr>
        </p:nvSpPr>
        <p:spPr/>
        <p:txBody>
          <a:bodyPr/>
          <a:lstStyle/>
          <a:p>
            <a:pPr marL="0" indent="0">
              <a:spcBef>
                <a:spcPts val="1200"/>
              </a:spcBef>
              <a:buNone/>
            </a:pPr>
            <a:r>
              <a:rPr lang="en-US" sz="2400" dirty="0"/>
              <a:t>Intended to configure the display of elements on a web page. </a:t>
            </a:r>
          </a:p>
          <a:p>
            <a:pPr marL="0" indent="0">
              <a:spcBef>
                <a:spcPts val="1200"/>
              </a:spcBef>
              <a:buNone/>
            </a:pPr>
            <a:r>
              <a:rPr lang="en-US" sz="2400" dirty="0"/>
              <a:t>However,  it is useful to “clear” or terminate a float before the end of a container element</a:t>
            </a:r>
          </a:p>
          <a:p>
            <a:pPr marL="0" indent="0">
              <a:spcBef>
                <a:spcPts val="1200"/>
              </a:spcBef>
              <a:buNone/>
            </a:pPr>
            <a:r>
              <a:rPr lang="en-US" sz="2400" dirty="0"/>
              <a:t>Values are auto, hidden, and scroll</a:t>
            </a:r>
          </a:p>
        </p:txBody>
      </p:sp>
    </p:spTree>
    <p:extLst>
      <p:ext uri="{BB962C8B-B14F-4D97-AF65-F5344CB8AC3E}">
        <p14:creationId xmlns:p14="http://schemas.microsoft.com/office/powerpoint/2010/main" val="33068749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6.14 </a:t>
            </a:r>
            <a:r>
              <a:rPr lang="en-US" sz="2800" b="0" dirty="0"/>
              <a:t>The overflow property is applied to the div selector</a:t>
            </a:r>
            <a:endParaRPr lang="en-AU" sz="2800" b="0" dirty="0"/>
          </a:p>
        </p:txBody>
      </p:sp>
      <p:pic>
        <p:nvPicPr>
          <p:cNvPr id="4" name="Picture 3" descr="A screenshot shows a web page in which the overflow property is applied to the div selecto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53000" y="2146300"/>
            <a:ext cx="3657600" cy="303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Oval Callout 4"/>
          <p:cNvSpPr/>
          <p:nvPr/>
        </p:nvSpPr>
        <p:spPr>
          <a:xfrm>
            <a:off x="457200" y="2133600"/>
            <a:ext cx="4038600" cy="2819400"/>
          </a:xfrm>
          <a:prstGeom prst="wedgeEllipseCallout">
            <a:avLst>
              <a:gd name="adj1" fmla="val 83038"/>
              <a:gd name="adj2" fmla="val 11983"/>
            </a:avLst>
          </a:prstGeom>
          <a:solidFill>
            <a:srgbClr val="007FA3"/>
          </a:solidFill>
          <a:ln>
            <a:solidFill>
              <a:srgbClr val="007FA3"/>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solidFill>
                  <a:schemeClr val="tx1"/>
                </a:solidFill>
              </a:rPr>
              <a:t>overflow: auto; </a:t>
            </a:r>
            <a:br>
              <a:rPr lang="en-US" sz="2000" dirty="0">
                <a:solidFill>
                  <a:schemeClr val="tx1"/>
                </a:solidFill>
              </a:rPr>
            </a:br>
            <a:r>
              <a:rPr lang="en-US" sz="2000" dirty="0">
                <a:solidFill>
                  <a:schemeClr val="tx1"/>
                </a:solidFill>
              </a:rPr>
              <a:t>was applied to the div that contains the image and paragraph. </a:t>
            </a:r>
            <a:br>
              <a:rPr lang="en-US" sz="2000" dirty="0">
                <a:solidFill>
                  <a:schemeClr val="tx1"/>
                </a:solidFill>
              </a:rPr>
            </a:br>
            <a:r>
              <a:rPr lang="en-US" sz="2000" dirty="0">
                <a:solidFill>
                  <a:schemeClr val="tx1"/>
                </a:solidFill>
              </a:rPr>
              <a:t>Now the background extends and the h2 text displays AFTER the floated image.</a:t>
            </a:r>
          </a:p>
        </p:txBody>
      </p:sp>
    </p:spTree>
    <p:extLst>
      <p:ext uri="{BB962C8B-B14F-4D97-AF65-F5344CB8AC3E}">
        <p14:creationId xmlns:p14="http://schemas.microsoft.com/office/powerpoint/2010/main" val="1050960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Learning Outcomes</a:t>
            </a:r>
            <a:r>
              <a:rPr lang="en-US" altLang="en-US" sz="2000" b="0" dirty="0"/>
              <a:t> (1 of 2)</a:t>
            </a:r>
            <a:endParaRPr lang="en-US" sz="2000" b="0" dirty="0"/>
          </a:p>
        </p:txBody>
      </p:sp>
      <p:sp>
        <p:nvSpPr>
          <p:cNvPr id="3" name="Content Placeholder 2"/>
          <p:cNvSpPr>
            <a:spLocks noGrp="1"/>
          </p:cNvSpPr>
          <p:nvPr>
            <p:ph idx="1"/>
          </p:nvPr>
        </p:nvSpPr>
        <p:spPr>
          <a:xfrm>
            <a:off x="457200" y="1600200"/>
            <a:ext cx="8229600" cy="4572000"/>
          </a:xfrm>
        </p:spPr>
        <p:txBody>
          <a:bodyPr/>
          <a:lstStyle/>
          <a:p>
            <a:pPr marL="0" indent="0">
              <a:buNone/>
            </a:pPr>
            <a:r>
              <a:rPr lang="en-US" altLang="en-US" b="1" dirty="0"/>
              <a:t>In this chapter, you will learn how to ... </a:t>
            </a:r>
          </a:p>
          <a:p>
            <a:pPr>
              <a:spcBef>
                <a:spcPts val="600"/>
              </a:spcBef>
            </a:pPr>
            <a:r>
              <a:rPr lang="en-US" altLang="en-US" dirty="0"/>
              <a:t>Describe and apply the CSS Box Model</a:t>
            </a:r>
          </a:p>
          <a:p>
            <a:pPr>
              <a:spcBef>
                <a:spcPts val="600"/>
              </a:spcBef>
            </a:pPr>
            <a:r>
              <a:rPr lang="en-US" altLang="en-US" dirty="0"/>
              <a:t>Configure width and height with CSS</a:t>
            </a:r>
          </a:p>
          <a:p>
            <a:pPr>
              <a:spcBef>
                <a:spcPts val="600"/>
              </a:spcBef>
            </a:pPr>
            <a:r>
              <a:rPr lang="en-US" altLang="en-US" dirty="0"/>
              <a:t>Configure margin with CSS</a:t>
            </a:r>
          </a:p>
          <a:p>
            <a:pPr>
              <a:spcBef>
                <a:spcPts val="600"/>
              </a:spcBef>
            </a:pPr>
            <a:r>
              <a:rPr lang="en-US" altLang="en-US" dirty="0"/>
              <a:t>Configure float with CSS</a:t>
            </a:r>
          </a:p>
          <a:p>
            <a:pPr>
              <a:spcBef>
                <a:spcPts val="600"/>
              </a:spcBef>
            </a:pPr>
            <a:r>
              <a:rPr lang="en-US" altLang="en-US" dirty="0"/>
              <a:t>Configure fixed, relative, absolute, and sticky positioning with CSS</a:t>
            </a:r>
          </a:p>
          <a:p>
            <a:pPr>
              <a:spcBef>
                <a:spcPts val="600"/>
              </a:spcBef>
            </a:pPr>
            <a:r>
              <a:rPr lang="en-US" altLang="en-US" dirty="0"/>
              <a:t>Create two-column page layouts using CSS</a:t>
            </a:r>
          </a:p>
          <a:p>
            <a:pPr>
              <a:spcBef>
                <a:spcPts val="600"/>
              </a:spcBef>
            </a:pPr>
            <a:r>
              <a:rPr lang="en-US" altLang="en-US" dirty="0"/>
              <a:t>Configure navigation in unordered lists and style with CSS</a:t>
            </a:r>
          </a:p>
          <a:p>
            <a:endParaRPr lang="en-US" altLang="en-US" dirty="0"/>
          </a:p>
        </p:txBody>
      </p:sp>
    </p:spTree>
    <p:extLst>
      <p:ext uri="{BB962C8B-B14F-4D97-AF65-F5344CB8AC3E}">
        <p14:creationId xmlns:p14="http://schemas.microsoft.com/office/powerpoint/2010/main" val="30106995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Checkpoint</a:t>
            </a:r>
            <a:r>
              <a:rPr lang="en-US" sz="2000" b="0" dirty="0"/>
              <a:t> (1 of 2)</a:t>
            </a:r>
            <a:endParaRPr lang="en-AU" sz="2000" dirty="0"/>
          </a:p>
        </p:txBody>
      </p:sp>
      <p:sp>
        <p:nvSpPr>
          <p:cNvPr id="3" name="Content Placeholder 2"/>
          <p:cNvSpPr>
            <a:spLocks noGrp="1"/>
          </p:cNvSpPr>
          <p:nvPr>
            <p:ph idx="1"/>
          </p:nvPr>
        </p:nvSpPr>
        <p:spPr>
          <a:xfrm>
            <a:off x="457200" y="1600200"/>
            <a:ext cx="8229600" cy="4800600"/>
          </a:xfrm>
        </p:spPr>
        <p:txBody>
          <a:bodyPr/>
          <a:lstStyle/>
          <a:p>
            <a:pPr marL="514350" indent="-514350">
              <a:spcBef>
                <a:spcPts val="1200"/>
              </a:spcBef>
              <a:buFont typeface="+mj-lt"/>
              <a:buAutoNum type="arabicPeriod"/>
            </a:pPr>
            <a:r>
              <a:rPr lang="en-US" dirty="0"/>
              <a:t>List the components of the box model from innermost to outermost.</a:t>
            </a:r>
          </a:p>
          <a:p>
            <a:pPr marL="514350" indent="-514350">
              <a:spcBef>
                <a:spcPts val="1200"/>
              </a:spcBef>
              <a:buFont typeface="+mj-lt"/>
              <a:buAutoNum type="arabicPeriod"/>
            </a:pPr>
            <a:r>
              <a:rPr lang="en-US" dirty="0"/>
              <a:t>Describe the purpose of the CSS float property.</a:t>
            </a:r>
          </a:p>
          <a:p>
            <a:pPr marL="514350" indent="-514350">
              <a:spcBef>
                <a:spcPts val="1200"/>
              </a:spcBef>
              <a:buFont typeface="+mj-lt"/>
              <a:buAutoNum type="arabicPeriod"/>
            </a:pPr>
            <a:r>
              <a:rPr lang="en-US" dirty="0"/>
              <a:t>Which two CSS properties can be used to clear a float?</a:t>
            </a:r>
            <a:endParaRPr lang="en-AU" dirty="0"/>
          </a:p>
        </p:txBody>
      </p:sp>
    </p:spTree>
    <p:extLst>
      <p:ext uri="{BB962C8B-B14F-4D97-AF65-F5344CB8AC3E}">
        <p14:creationId xmlns:p14="http://schemas.microsoft.com/office/powerpoint/2010/main" val="1565200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Page Layout Single Column -&gt; Two Column</a:t>
            </a:r>
            <a:endParaRPr lang="en-AU" dirty="0"/>
          </a:p>
        </p:txBody>
      </p:sp>
      <p:sp>
        <p:nvSpPr>
          <p:cNvPr id="3" name="Content Placeholder 2"/>
          <p:cNvSpPr>
            <a:spLocks noGrp="1"/>
          </p:cNvSpPr>
          <p:nvPr>
            <p:ph idx="1"/>
          </p:nvPr>
        </p:nvSpPr>
        <p:spPr>
          <a:xfrm>
            <a:off x="457200" y="1600200"/>
            <a:ext cx="3276600" cy="4525963"/>
          </a:xfrm>
        </p:spPr>
        <p:txBody>
          <a:bodyPr/>
          <a:lstStyle/>
          <a:p>
            <a:pPr marL="0" indent="0" algn="ctr">
              <a:buNone/>
            </a:pPr>
            <a:r>
              <a:rPr lang="en-AU" dirty="0"/>
              <a:t>Single Column</a:t>
            </a:r>
            <a:br>
              <a:rPr lang="en-AU" dirty="0"/>
            </a:br>
            <a:r>
              <a:rPr lang="en-AU" dirty="0"/>
              <a:t>Wireframe</a:t>
            </a:r>
          </a:p>
          <a:p>
            <a:endParaRPr lang="en-AU" dirty="0"/>
          </a:p>
        </p:txBody>
      </p:sp>
      <p:pic>
        <p:nvPicPr>
          <p:cNvPr id="4" name="Picture 4" descr="A diagram displays a single column layout. The column labelled, wrapper has sections for header, navigation, main, and footer element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609600" y="2743200"/>
            <a:ext cx="3062287" cy="3098800"/>
          </a:xfrm>
          <a:prstGeom prst="rect">
            <a:avLst/>
          </a:prstGeom>
        </p:spPr>
      </p:pic>
      <p:sp>
        <p:nvSpPr>
          <p:cNvPr id="7" name="TextBox 7"/>
          <p:cNvSpPr txBox="1">
            <a:spLocks noChangeArrowheads="1"/>
          </p:cNvSpPr>
          <p:nvPr/>
        </p:nvSpPr>
        <p:spPr bwMode="auto">
          <a:xfrm>
            <a:off x="582100" y="5818188"/>
            <a:ext cx="33803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6.18 </a:t>
            </a:r>
            <a:r>
              <a:rPr lang="en-US" altLang="en-US" sz="1600" dirty="0">
                <a:latin typeface="+mj-lt"/>
              </a:rPr>
              <a:t>Single-column layout.</a:t>
            </a:r>
          </a:p>
        </p:txBody>
      </p:sp>
      <p:sp>
        <p:nvSpPr>
          <p:cNvPr id="5" name="Content Placeholder 2"/>
          <p:cNvSpPr txBox="1">
            <a:spLocks/>
          </p:cNvSpPr>
          <p:nvPr/>
        </p:nvSpPr>
        <p:spPr>
          <a:xfrm>
            <a:off x="4267200" y="1600200"/>
            <a:ext cx="3276600" cy="4525963"/>
          </a:xfrm>
          <a:prstGeom prst="rect">
            <a:avLst/>
          </a:prstGeom>
        </p:spPr>
        <p:txBody>
          <a:bodyPr vert="horz" lIns="0" tIns="0" rIns="0" bIns="0" rtlCol="0">
            <a:noAutofit/>
          </a:bodyPr>
          <a:lstStyle>
            <a:lvl1pPr marL="256032" indent="-256032" algn="l" defTabSz="914400" rtl="0" eaLnBrk="1" latinLnBrk="0" hangingPunct="1">
              <a:spcBef>
                <a:spcPts val="1500"/>
              </a:spcBef>
              <a:buClr>
                <a:srgbClr val="007FA3"/>
              </a:buClr>
              <a:buSzPct val="100000"/>
              <a:buFont typeface="Arial" panose="020B0604020202020204" pitchFamily="34" charset="0"/>
              <a:buChar char="•"/>
              <a:defRPr sz="2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2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a:lstStyle>
          <a:p>
            <a:pPr marL="0" indent="0" algn="ctr">
              <a:buNone/>
            </a:pPr>
            <a:r>
              <a:rPr lang="en-AU" dirty="0"/>
              <a:t>Two Column</a:t>
            </a:r>
            <a:br>
              <a:rPr lang="en-AU" dirty="0"/>
            </a:br>
            <a:r>
              <a:rPr lang="en-AU" dirty="0"/>
              <a:t>Wireframe</a:t>
            </a:r>
          </a:p>
          <a:p>
            <a:endParaRPr lang="en-AU" dirty="0"/>
          </a:p>
          <a:p>
            <a:endParaRPr lang="en-AU" dirty="0"/>
          </a:p>
        </p:txBody>
      </p:sp>
      <p:pic>
        <p:nvPicPr>
          <p:cNvPr id="6" name="Picture 7" descr="A diagram displays the two column layout. The diagram contains the header at the top. This is followed by navigation on the left column and main on the right column. The footer is displayed at the bottom."/>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403725" y="2743200"/>
            <a:ext cx="3003550" cy="303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8"/>
          <p:cNvSpPr txBox="1">
            <a:spLocks noChangeArrowheads="1"/>
          </p:cNvSpPr>
          <p:nvPr/>
        </p:nvSpPr>
        <p:spPr bwMode="auto">
          <a:xfrm>
            <a:off x="4403724" y="5799931"/>
            <a:ext cx="344487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6.19 </a:t>
            </a:r>
            <a:r>
              <a:rPr lang="en-US" altLang="en-US" sz="1600" dirty="0">
                <a:latin typeface="+mj-lt"/>
              </a:rPr>
              <a:t>Two-column layout. </a:t>
            </a:r>
          </a:p>
        </p:txBody>
      </p:sp>
    </p:spTree>
    <p:extLst>
      <p:ext uri="{BB962C8B-B14F-4D97-AF65-F5344CB8AC3E}">
        <p14:creationId xmlns:p14="http://schemas.microsoft.com/office/powerpoint/2010/main" val="3135791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Two-Column Layout</a:t>
            </a:r>
            <a:r>
              <a:rPr lang="en-US" sz="2000" b="0" dirty="0"/>
              <a:t> (1 of 3)</a:t>
            </a:r>
            <a:endParaRPr lang="en-AU" sz="2000" dirty="0"/>
          </a:p>
        </p:txBody>
      </p:sp>
      <p:pic>
        <p:nvPicPr>
          <p:cNvPr id="4" name="Content Placeholder 3" descr="A diagram displays the two column layout. The diagram contains the header at the top. This is followed by navigation on the left column and main on the right column. The footer is displayed at the bottom."/>
          <p:cNvPicPr>
            <a:picLocks noGrp="1"/>
          </p:cNvPicPr>
          <p:nvPr>
            <p:ph idx="1"/>
          </p:nvPr>
        </p:nvPicPr>
        <p:blipFill>
          <a:blip r:embed="rId2"/>
          <a:stretch>
            <a:fillRect/>
          </a:stretch>
        </p:blipFill>
        <p:spPr>
          <a:xfrm>
            <a:off x="533400" y="1505564"/>
            <a:ext cx="3600000" cy="4320000"/>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
        <p:nvSpPr>
          <p:cNvPr id="5" name="TextBox 7"/>
          <p:cNvSpPr txBox="1">
            <a:spLocks noChangeArrowheads="1"/>
          </p:cNvSpPr>
          <p:nvPr/>
        </p:nvSpPr>
        <p:spPr bwMode="auto">
          <a:xfrm>
            <a:off x="457200" y="5943600"/>
            <a:ext cx="3962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6.19</a:t>
            </a:r>
            <a:r>
              <a:rPr lang="en-US" altLang="en-US" sz="1600" dirty="0">
                <a:latin typeface="+mj-lt"/>
              </a:rPr>
              <a:t> </a:t>
            </a:r>
            <a:r>
              <a:rPr lang="en-AU" dirty="0"/>
              <a:t>Two-column layout.</a:t>
            </a:r>
            <a:r>
              <a:rPr lang="en-US" altLang="en-US" sz="1600" dirty="0">
                <a:latin typeface="+mj-lt"/>
              </a:rPr>
              <a:t> </a:t>
            </a:r>
          </a:p>
        </p:txBody>
      </p:sp>
      <p:sp>
        <p:nvSpPr>
          <p:cNvPr id="8" name="Rectangle 7"/>
          <p:cNvSpPr/>
          <p:nvPr/>
        </p:nvSpPr>
        <p:spPr>
          <a:xfrm>
            <a:off x="4419600" y="1828800"/>
            <a:ext cx="4572000" cy="3046988"/>
          </a:xfrm>
          <a:prstGeom prst="rect">
            <a:avLst/>
          </a:prstGeom>
        </p:spPr>
        <p:txBody>
          <a:bodyPr>
            <a:spAutoFit/>
          </a:bodyPr>
          <a:lstStyle/>
          <a:p>
            <a:r>
              <a:rPr lang="en-US" altLang="en-US" sz="2400" dirty="0">
                <a:latin typeface="+mj-lt"/>
                <a:cs typeface="Arial" panose="020B0604020202020204" pitchFamily="34" charset="0"/>
              </a:rPr>
              <a:t>&lt;body&gt;</a:t>
            </a:r>
          </a:p>
          <a:p>
            <a:r>
              <a:rPr lang="en-US" altLang="en-US" sz="2400" dirty="0">
                <a:latin typeface="+mj-lt"/>
                <a:cs typeface="Arial" panose="020B0604020202020204" pitchFamily="34" charset="0"/>
              </a:rPr>
              <a:t>&lt;div id="wrapper"&gt;</a:t>
            </a:r>
          </a:p>
          <a:p>
            <a:r>
              <a:rPr lang="en-US" altLang="en-US" sz="2400" dirty="0">
                <a:latin typeface="+mj-lt"/>
                <a:cs typeface="Arial" panose="020B0604020202020204" pitchFamily="34" charset="0"/>
              </a:rPr>
              <a:t>  &lt;header&gt; &lt;header&gt;</a:t>
            </a:r>
          </a:p>
          <a:p>
            <a:r>
              <a:rPr lang="en-US" altLang="en-US" sz="2400" dirty="0">
                <a:latin typeface="+mj-lt"/>
                <a:cs typeface="Arial" panose="020B0604020202020204" pitchFamily="34" charset="0"/>
              </a:rPr>
              <a:t>  &lt;</a:t>
            </a:r>
            <a:r>
              <a:rPr lang="en-US" altLang="en-US" sz="2400" dirty="0" err="1">
                <a:latin typeface="+mj-lt"/>
                <a:cs typeface="Arial" panose="020B0604020202020204" pitchFamily="34" charset="0"/>
              </a:rPr>
              <a:t>nav</a:t>
            </a:r>
            <a:r>
              <a:rPr lang="en-US" altLang="en-US" sz="2400" dirty="0">
                <a:latin typeface="+mj-lt"/>
                <a:cs typeface="Arial" panose="020B0604020202020204" pitchFamily="34" charset="0"/>
              </a:rPr>
              <a:t>&gt; &lt;/</a:t>
            </a:r>
            <a:r>
              <a:rPr lang="en-US" altLang="en-US" sz="2400" dirty="0" err="1">
                <a:latin typeface="+mj-lt"/>
                <a:cs typeface="Arial" panose="020B0604020202020204" pitchFamily="34" charset="0"/>
              </a:rPr>
              <a:t>nav</a:t>
            </a:r>
            <a:r>
              <a:rPr lang="en-US" altLang="en-US" sz="2400" dirty="0">
                <a:latin typeface="+mj-lt"/>
                <a:cs typeface="Arial" panose="020B0604020202020204" pitchFamily="34" charset="0"/>
              </a:rPr>
              <a:t>&gt;</a:t>
            </a:r>
          </a:p>
          <a:p>
            <a:r>
              <a:rPr lang="en-US" altLang="en-US" sz="2400" dirty="0">
                <a:latin typeface="+mj-lt"/>
                <a:cs typeface="Arial" panose="020B0604020202020204" pitchFamily="34" charset="0"/>
              </a:rPr>
              <a:t>  &lt;main&gt; &lt;/main&gt;</a:t>
            </a:r>
          </a:p>
          <a:p>
            <a:r>
              <a:rPr lang="en-US" altLang="en-US" sz="2400" dirty="0">
                <a:latin typeface="+mj-lt"/>
                <a:cs typeface="Arial" panose="020B0604020202020204" pitchFamily="34" charset="0"/>
              </a:rPr>
              <a:t>  &lt;footer&gt; &lt;/footer&gt;</a:t>
            </a:r>
          </a:p>
          <a:p>
            <a:r>
              <a:rPr lang="en-US" altLang="en-US" sz="2400" dirty="0">
                <a:latin typeface="+mj-lt"/>
                <a:cs typeface="Arial" panose="020B0604020202020204" pitchFamily="34" charset="0"/>
              </a:rPr>
              <a:t>&lt;/div&gt;</a:t>
            </a:r>
          </a:p>
          <a:p>
            <a:r>
              <a:rPr lang="en-US" altLang="en-US" sz="2400" dirty="0">
                <a:latin typeface="+mj-lt"/>
                <a:cs typeface="Arial" panose="020B0604020202020204" pitchFamily="34" charset="0"/>
              </a:rPr>
              <a:t>&lt;/body&gt;</a:t>
            </a:r>
          </a:p>
        </p:txBody>
      </p:sp>
    </p:spTree>
    <p:extLst>
      <p:ext uri="{BB962C8B-B14F-4D97-AF65-F5344CB8AC3E}">
        <p14:creationId xmlns:p14="http://schemas.microsoft.com/office/powerpoint/2010/main" val="38343704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Basic Two-Column Layout</a:t>
            </a:r>
            <a:r>
              <a:rPr lang="en-US" sz="2000" b="0" dirty="0"/>
              <a:t> (2 of 3)</a:t>
            </a:r>
            <a:endParaRPr lang="en-AU" sz="2000" b="0" dirty="0"/>
          </a:p>
        </p:txBody>
      </p:sp>
      <p:sp>
        <p:nvSpPr>
          <p:cNvPr id="3" name="Content Placeholder 2"/>
          <p:cNvSpPr>
            <a:spLocks noGrp="1"/>
          </p:cNvSpPr>
          <p:nvPr>
            <p:ph idx="1"/>
          </p:nvPr>
        </p:nvSpPr>
        <p:spPr/>
        <p:txBody>
          <a:bodyPr/>
          <a:lstStyle/>
          <a:p>
            <a:pPr marL="0" indent="0">
              <a:spcBef>
                <a:spcPts val="600"/>
              </a:spcBef>
              <a:buNone/>
            </a:pPr>
            <a:r>
              <a:rPr lang="en-US" dirty="0"/>
              <a:t>#wrapper { width: 80%;</a:t>
            </a:r>
          </a:p>
          <a:p>
            <a:pPr marL="0" indent="0">
              <a:spcBef>
                <a:spcPts val="600"/>
              </a:spcBef>
              <a:buNone/>
            </a:pPr>
            <a:r>
              <a:rPr lang="en-US" dirty="0"/>
              <a:t>	       margin-left: auto;</a:t>
            </a:r>
          </a:p>
          <a:p>
            <a:pPr marL="0" indent="0">
              <a:spcBef>
                <a:spcPts val="600"/>
              </a:spcBef>
              <a:buNone/>
            </a:pPr>
            <a:r>
              <a:rPr lang="en-US" dirty="0"/>
              <a:t>                   margin-right: auto;</a:t>
            </a:r>
          </a:p>
          <a:p>
            <a:pPr marL="0" indent="0">
              <a:spcBef>
                <a:spcPts val="600"/>
              </a:spcBef>
              <a:buNone/>
            </a:pPr>
            <a:r>
              <a:rPr lang="en-US" dirty="0"/>
              <a:t>                   background-color: #EAEAEA; }</a:t>
            </a:r>
          </a:p>
          <a:p>
            <a:pPr marL="0" indent="0">
              <a:spcBef>
                <a:spcPts val="600"/>
              </a:spcBef>
              <a:buNone/>
            </a:pPr>
            <a:r>
              <a:rPr lang="en-US" dirty="0"/>
              <a:t>header { background-color: #CCCCFF; }</a:t>
            </a:r>
          </a:p>
          <a:p>
            <a:pPr marL="0" indent="0">
              <a:spcBef>
                <a:spcPts val="600"/>
              </a:spcBef>
              <a:buNone/>
            </a:pPr>
            <a:r>
              <a:rPr lang="en-US" dirty="0"/>
              <a:t>h1 { margin: 0; padding: 10px; }</a:t>
            </a:r>
          </a:p>
          <a:p>
            <a:pPr marL="0" indent="0">
              <a:spcBef>
                <a:spcPts val="600"/>
              </a:spcBef>
              <a:buNone/>
            </a:pPr>
            <a:r>
              <a:rPr lang="en-US" dirty="0" err="1"/>
              <a:t>nav</a:t>
            </a:r>
            <a:r>
              <a:rPr lang="en-US" dirty="0"/>
              <a:t> { float: left; </a:t>
            </a:r>
          </a:p>
          <a:p>
            <a:pPr marL="0" indent="0">
              <a:spcBef>
                <a:spcPts val="600"/>
              </a:spcBef>
              <a:buNone/>
            </a:pPr>
            <a:r>
              <a:rPr lang="en-US" dirty="0"/>
              <a:t>         width: 90px;</a:t>
            </a:r>
          </a:p>
          <a:p>
            <a:pPr marL="0" indent="0">
              <a:spcBef>
                <a:spcPts val="600"/>
              </a:spcBef>
              <a:buNone/>
            </a:pPr>
            <a:r>
              <a:rPr lang="en-US" dirty="0"/>
              <a:t>          padding: 10px; }</a:t>
            </a:r>
          </a:p>
        </p:txBody>
      </p:sp>
    </p:spTree>
    <p:extLst>
      <p:ext uri="{BB962C8B-B14F-4D97-AF65-F5344CB8AC3E}">
        <p14:creationId xmlns:p14="http://schemas.microsoft.com/office/powerpoint/2010/main" val="37033304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Basic Two-Column Layout</a:t>
            </a:r>
            <a:r>
              <a:rPr lang="en-US" sz="2000" b="0" dirty="0"/>
              <a:t> (3 of 3)</a:t>
            </a:r>
            <a:endParaRPr lang="en-AU" sz="2000" b="0" dirty="0"/>
          </a:p>
        </p:txBody>
      </p:sp>
      <p:sp>
        <p:nvSpPr>
          <p:cNvPr id="3" name="Content Placeholder 2"/>
          <p:cNvSpPr>
            <a:spLocks noGrp="1"/>
          </p:cNvSpPr>
          <p:nvPr>
            <p:ph idx="1"/>
          </p:nvPr>
        </p:nvSpPr>
        <p:spPr/>
        <p:txBody>
          <a:bodyPr/>
          <a:lstStyle/>
          <a:p>
            <a:pPr marL="0" indent="0">
              <a:spcBef>
                <a:spcPts val="600"/>
              </a:spcBef>
              <a:buNone/>
            </a:pPr>
            <a:r>
              <a:rPr lang="en-US" dirty="0"/>
              <a:t>main { margin-left: 100px;</a:t>
            </a:r>
          </a:p>
          <a:p>
            <a:pPr marL="0" indent="0">
              <a:spcBef>
                <a:spcPts val="600"/>
              </a:spcBef>
              <a:buNone/>
            </a:pPr>
            <a:r>
              <a:rPr lang="en-US" dirty="0"/>
              <a:t>           padding: 10px;</a:t>
            </a:r>
          </a:p>
          <a:p>
            <a:pPr marL="0" indent="0">
              <a:spcBef>
                <a:spcPts val="600"/>
              </a:spcBef>
              <a:buNone/>
            </a:pPr>
            <a:r>
              <a:rPr lang="en-US" dirty="0"/>
              <a:t>           background-color:  #FFFFFF; }</a:t>
            </a:r>
          </a:p>
          <a:p>
            <a:pPr marL="0" indent="0">
              <a:spcBef>
                <a:spcPts val="600"/>
              </a:spcBef>
              <a:buNone/>
            </a:pPr>
            <a:r>
              <a:rPr lang="en-US" dirty="0"/>
              <a:t>footer { text-align: center;</a:t>
            </a:r>
          </a:p>
          <a:p>
            <a:pPr marL="0" indent="0">
              <a:spcBef>
                <a:spcPts val="600"/>
              </a:spcBef>
              <a:buNone/>
            </a:pPr>
            <a:r>
              <a:rPr lang="en-US" dirty="0"/>
              <a:t>              font-style: italic;</a:t>
            </a:r>
          </a:p>
          <a:p>
            <a:pPr marL="0" indent="0">
              <a:spcBef>
                <a:spcPts val="600"/>
              </a:spcBef>
              <a:buNone/>
            </a:pPr>
            <a:r>
              <a:rPr lang="en-US" dirty="0"/>
              <a:t>              background-color: #CCCCFF; }</a:t>
            </a:r>
            <a:endParaRPr lang="en-US" i="1" dirty="0"/>
          </a:p>
        </p:txBody>
      </p:sp>
    </p:spTree>
    <p:extLst>
      <p:ext uri="{BB962C8B-B14F-4D97-AF65-F5344CB8AC3E}">
        <p14:creationId xmlns:p14="http://schemas.microsoft.com/office/powerpoint/2010/main" val="10437849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6.23 </a:t>
            </a:r>
            <a:r>
              <a:rPr lang="en-US" sz="2800" b="0" dirty="0"/>
              <a:t>Final two-column layout</a:t>
            </a:r>
            <a:endParaRPr lang="en-AU" sz="2800" b="0" dirty="0"/>
          </a:p>
        </p:txBody>
      </p:sp>
      <p:pic>
        <p:nvPicPr>
          <p:cNvPr id="4" name="Picture 2" descr="A screenshot of the previous web page displays the final two-column layout."/>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46195" y="1623600"/>
            <a:ext cx="5451610"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334335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458200" cy="1097280"/>
          </a:xfrm>
        </p:spPr>
        <p:txBody>
          <a:bodyPr/>
          <a:lstStyle/>
          <a:p>
            <a:r>
              <a:rPr lang="en-US" dirty="0"/>
              <a:t>CSS Page Layout Two Columns (left </a:t>
            </a:r>
            <a:r>
              <a:rPr lang="en-US" dirty="0" err="1"/>
              <a:t>nav</a:t>
            </a:r>
            <a:r>
              <a:rPr lang="en-US" dirty="0"/>
              <a:t>)</a:t>
            </a:r>
            <a:endParaRPr lang="en-AU" dirty="0"/>
          </a:p>
        </p:txBody>
      </p:sp>
      <p:pic>
        <p:nvPicPr>
          <p:cNvPr id="4" name="Picture 2" descr="A diagram displays the alternate wireframe. The diagram shows a header at the top. This is followed by navigation on the left column. The right column includes main and footer. The footer is displayed just below the main."/>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57200" y="1905000"/>
            <a:ext cx="3217899" cy="28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p:cNvSpPr txBox="1">
            <a:spLocks noChangeArrowheads="1"/>
          </p:cNvSpPr>
          <p:nvPr/>
        </p:nvSpPr>
        <p:spPr bwMode="auto">
          <a:xfrm>
            <a:off x="481781" y="4778343"/>
            <a:ext cx="32178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6.24 </a:t>
            </a:r>
            <a:r>
              <a:rPr lang="en-US" altLang="en-US" sz="1600" dirty="0">
                <a:latin typeface="+mj-lt"/>
              </a:rPr>
              <a:t>Alternate wireframe</a:t>
            </a:r>
          </a:p>
        </p:txBody>
      </p:sp>
      <p:pic>
        <p:nvPicPr>
          <p:cNvPr id="6" name="Picture 1" descr="A screenshot of a web page displays the alternate layout."/>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1952266"/>
            <a:ext cx="4267200" cy="327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5"/>
          <p:cNvSpPr txBox="1">
            <a:spLocks noChangeArrowheads="1"/>
          </p:cNvSpPr>
          <p:nvPr/>
        </p:nvSpPr>
        <p:spPr bwMode="auto">
          <a:xfrm>
            <a:off x="4191000" y="5278943"/>
            <a:ext cx="42672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6.25 </a:t>
            </a:r>
            <a:r>
              <a:rPr lang="en-US" altLang="en-US" sz="1600" dirty="0">
                <a:latin typeface="+mj-lt"/>
              </a:rPr>
              <a:t>Page with alternate layout</a:t>
            </a:r>
          </a:p>
          <a:p>
            <a:endParaRPr lang="en-US" altLang="en-US" sz="1600" b="1" dirty="0">
              <a:latin typeface="+mj-lt"/>
            </a:endParaRPr>
          </a:p>
        </p:txBody>
      </p:sp>
    </p:spTree>
    <p:extLst>
      <p:ext uri="{BB962C8B-B14F-4D97-AF65-F5344CB8AC3E}">
        <p14:creationId xmlns:p14="http://schemas.microsoft.com/office/powerpoint/2010/main" val="40144719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display Property</a:t>
            </a:r>
            <a:r>
              <a:rPr lang="en-US" sz="2000" b="0" dirty="0"/>
              <a:t> (1 of 2)</a:t>
            </a:r>
            <a:endParaRPr lang="en-AU" sz="2000" b="0" dirty="0"/>
          </a:p>
        </p:txBody>
      </p:sp>
      <p:sp>
        <p:nvSpPr>
          <p:cNvPr id="3" name="Content Placeholder 2"/>
          <p:cNvSpPr>
            <a:spLocks noGrp="1"/>
          </p:cNvSpPr>
          <p:nvPr>
            <p:ph idx="1"/>
          </p:nvPr>
        </p:nvSpPr>
        <p:spPr>
          <a:xfrm>
            <a:off x="457200" y="1600200"/>
            <a:ext cx="8229600" cy="4648200"/>
          </a:xfrm>
        </p:spPr>
        <p:txBody>
          <a:bodyPr/>
          <a:lstStyle/>
          <a:p>
            <a:pPr marL="0" indent="0">
              <a:buNone/>
            </a:pPr>
            <a:r>
              <a:rPr lang="en-US" dirty="0"/>
              <a:t>Configures how and if an element is displayed </a:t>
            </a:r>
          </a:p>
          <a:p>
            <a:r>
              <a:rPr lang="en-US" b="1" dirty="0"/>
              <a:t>display: none;</a:t>
            </a:r>
          </a:p>
          <a:p>
            <a:pPr lvl="1"/>
            <a:r>
              <a:rPr lang="en-US" dirty="0"/>
              <a:t>The element will not be displayed.</a:t>
            </a:r>
          </a:p>
          <a:p>
            <a:r>
              <a:rPr lang="en-US" b="1" dirty="0"/>
              <a:t>display: block;</a:t>
            </a:r>
          </a:p>
          <a:p>
            <a:pPr lvl="1"/>
            <a:r>
              <a:rPr lang="en-US" dirty="0"/>
              <a:t>The element renders as a block element – even if it is actually an inline element, such as a hyperlink.</a:t>
            </a:r>
          </a:p>
          <a:p>
            <a:r>
              <a:rPr lang="en-US" b="1" dirty="0"/>
              <a:t>display: inline; </a:t>
            </a:r>
          </a:p>
          <a:p>
            <a:pPr lvl="1"/>
            <a:r>
              <a:rPr lang="en-US" dirty="0"/>
              <a:t>The element renders as an inline element – even if it is actually a block element – such as a &lt;li&gt;.</a:t>
            </a:r>
          </a:p>
          <a:p>
            <a:pPr marL="0" indent="0">
              <a:buNone/>
            </a:pPr>
            <a:r>
              <a:rPr lang="en-US" dirty="0"/>
              <a:t> </a:t>
            </a:r>
          </a:p>
        </p:txBody>
      </p:sp>
    </p:spTree>
    <p:extLst>
      <p:ext uri="{BB962C8B-B14F-4D97-AF65-F5344CB8AC3E}">
        <p14:creationId xmlns:p14="http://schemas.microsoft.com/office/powerpoint/2010/main" val="29759942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display Property</a:t>
            </a:r>
            <a:r>
              <a:rPr lang="en-US" sz="2000" b="0" dirty="0"/>
              <a:t> (2 of 2)</a:t>
            </a:r>
            <a:endParaRPr lang="en-AU" sz="2000" b="0" dirty="0"/>
          </a:p>
        </p:txBody>
      </p:sp>
      <p:sp>
        <p:nvSpPr>
          <p:cNvPr id="3" name="Content Placeholder 2"/>
          <p:cNvSpPr>
            <a:spLocks noGrp="1"/>
          </p:cNvSpPr>
          <p:nvPr>
            <p:ph idx="1"/>
          </p:nvPr>
        </p:nvSpPr>
        <p:spPr>
          <a:xfrm>
            <a:off x="457200" y="1600200"/>
            <a:ext cx="8229600" cy="4648200"/>
          </a:xfrm>
        </p:spPr>
        <p:txBody>
          <a:bodyPr/>
          <a:lstStyle/>
          <a:p>
            <a:r>
              <a:rPr lang="en-US" b="1" dirty="0"/>
              <a:t>display: inline-block; </a:t>
            </a:r>
          </a:p>
          <a:p>
            <a:pPr lvl="1"/>
            <a:r>
              <a:rPr lang="en-US" dirty="0"/>
              <a:t>The element will display as an inline display element adjacent to other inline display elements but also can be configured with properties of block display elements including width and height.</a:t>
            </a:r>
          </a:p>
          <a:p>
            <a:pPr>
              <a:spcBef>
                <a:spcPts val="1000"/>
              </a:spcBef>
            </a:pPr>
            <a:r>
              <a:rPr lang="en-US" b="1" dirty="0"/>
              <a:t>display: flex; </a:t>
            </a:r>
          </a:p>
          <a:p>
            <a:pPr lvl="1"/>
            <a:r>
              <a:rPr lang="en-US" dirty="0"/>
              <a:t>The element displays as a block-level flex container (Chapter 7)</a:t>
            </a:r>
          </a:p>
          <a:p>
            <a:pPr>
              <a:spcBef>
                <a:spcPts val="1000"/>
              </a:spcBef>
            </a:pPr>
            <a:r>
              <a:rPr lang="en-US" b="1" dirty="0"/>
              <a:t>display: grid;</a:t>
            </a:r>
          </a:p>
          <a:p>
            <a:pPr lvl="1"/>
            <a:r>
              <a:rPr lang="en-US" dirty="0"/>
              <a:t>The element displays as a block-level grid container (Chapter 7)</a:t>
            </a:r>
          </a:p>
        </p:txBody>
      </p:sp>
    </p:spTree>
    <p:extLst>
      <p:ext uri="{BB962C8B-B14F-4D97-AF65-F5344CB8AC3E}">
        <p14:creationId xmlns:p14="http://schemas.microsoft.com/office/powerpoint/2010/main" val="33521894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Vertical navigation</a:t>
            </a:r>
            <a:r>
              <a:rPr lang="en-US" sz="2000" b="0" dirty="0"/>
              <a:t> (1 of 2)</a:t>
            </a:r>
            <a:endParaRPr lang="en-AU" sz="2000" dirty="0"/>
          </a:p>
        </p:txBody>
      </p:sp>
      <p:sp>
        <p:nvSpPr>
          <p:cNvPr id="3" name="Content Placeholder 2"/>
          <p:cNvSpPr>
            <a:spLocks noGrp="1"/>
          </p:cNvSpPr>
          <p:nvPr>
            <p:ph idx="1"/>
          </p:nvPr>
        </p:nvSpPr>
        <p:spPr/>
        <p:txBody>
          <a:bodyPr/>
          <a:lstStyle/>
          <a:p>
            <a:pPr marL="0" indent="0">
              <a:buNone/>
            </a:pPr>
            <a:r>
              <a:rPr lang="en-US" dirty="0"/>
              <a:t>&lt;</a:t>
            </a:r>
            <a:r>
              <a:rPr lang="en-US" dirty="0" err="1"/>
              <a:t>nav</a:t>
            </a:r>
            <a:r>
              <a:rPr lang="en-US" dirty="0"/>
              <a:t>&gt;</a:t>
            </a:r>
          </a:p>
          <a:p>
            <a:pPr marL="0" indent="0">
              <a:buNone/>
            </a:pPr>
            <a:r>
              <a:rPr lang="en-US" dirty="0"/>
              <a:t>&lt;</a:t>
            </a:r>
            <a:r>
              <a:rPr lang="en-US" dirty="0" err="1"/>
              <a:t>ul</a:t>
            </a:r>
            <a:r>
              <a:rPr lang="en-US" dirty="0"/>
              <a:t>&gt;</a:t>
            </a:r>
          </a:p>
          <a:p>
            <a:pPr marL="0" indent="0">
              <a:buNone/>
            </a:pPr>
            <a:r>
              <a:rPr lang="en-US" dirty="0"/>
              <a:t>      &lt;li&gt;&lt;a </a:t>
            </a:r>
            <a:r>
              <a:rPr lang="en-US" dirty="0" err="1"/>
              <a:t>href</a:t>
            </a:r>
            <a:r>
              <a:rPr lang="en-US" dirty="0"/>
              <a:t>="index.html"&gt;Home&lt;/a&gt;&lt;/li&gt;</a:t>
            </a:r>
          </a:p>
          <a:p>
            <a:pPr marL="0" indent="0">
              <a:buNone/>
            </a:pPr>
            <a:r>
              <a:rPr lang="en-US" dirty="0"/>
              <a:t>      &lt;li&gt;&lt;a </a:t>
            </a:r>
            <a:r>
              <a:rPr lang="en-US" dirty="0" err="1"/>
              <a:t>href</a:t>
            </a:r>
            <a:r>
              <a:rPr lang="en-US" dirty="0"/>
              <a:t>="menu.html"&gt;Menu&lt;/a&gt;&lt;/li&gt;</a:t>
            </a:r>
          </a:p>
          <a:p>
            <a:pPr marL="0" indent="0">
              <a:buNone/>
            </a:pPr>
            <a:r>
              <a:rPr lang="en-US" dirty="0"/>
              <a:t>      &lt;li&gt;&lt;a </a:t>
            </a:r>
            <a:r>
              <a:rPr lang="en-US" dirty="0" err="1"/>
              <a:t>href</a:t>
            </a:r>
            <a:r>
              <a:rPr lang="en-US" dirty="0"/>
              <a:t>="directions.html"&gt;Directions&lt;/a&gt;&lt;/li&gt;</a:t>
            </a:r>
          </a:p>
          <a:p>
            <a:pPr marL="0" indent="0">
              <a:buNone/>
            </a:pPr>
            <a:r>
              <a:rPr lang="en-US" dirty="0"/>
              <a:t>      &lt;li&gt;&lt;a </a:t>
            </a:r>
            <a:r>
              <a:rPr lang="en-US" dirty="0" err="1"/>
              <a:t>href</a:t>
            </a:r>
            <a:r>
              <a:rPr lang="en-US" dirty="0"/>
              <a:t>="contact.html"&gt;Contact&lt;/a&gt;&lt;/li&gt;</a:t>
            </a:r>
          </a:p>
          <a:p>
            <a:pPr marL="0" indent="0">
              <a:buNone/>
            </a:pPr>
            <a:r>
              <a:rPr lang="en-US" dirty="0"/>
              <a:t>&lt;/</a:t>
            </a:r>
            <a:r>
              <a:rPr lang="en-US" dirty="0" err="1"/>
              <a:t>ul</a:t>
            </a:r>
            <a:r>
              <a:rPr lang="en-US" dirty="0"/>
              <a:t>&gt;</a:t>
            </a:r>
          </a:p>
          <a:p>
            <a:pPr marL="0" indent="0">
              <a:buNone/>
            </a:pPr>
            <a:r>
              <a:rPr lang="en-US" dirty="0"/>
              <a:t>&lt;/</a:t>
            </a:r>
            <a:r>
              <a:rPr lang="en-US" dirty="0" err="1"/>
              <a:t>nav</a:t>
            </a:r>
            <a:r>
              <a:rPr lang="en-US" dirty="0"/>
              <a:t>&gt;</a:t>
            </a:r>
            <a:endParaRPr lang="en-AU" dirty="0"/>
          </a:p>
        </p:txBody>
      </p:sp>
    </p:spTree>
    <p:extLst>
      <p:ext uri="{BB962C8B-B14F-4D97-AF65-F5344CB8AC3E}">
        <p14:creationId xmlns:p14="http://schemas.microsoft.com/office/powerpoint/2010/main" val="2247662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Learning Outcomes</a:t>
            </a:r>
            <a:r>
              <a:rPr lang="en-US" altLang="en-US" sz="2000" b="0" dirty="0"/>
              <a:t> (2 of 2)</a:t>
            </a:r>
            <a:endParaRPr lang="en-US" sz="2000" b="0" dirty="0"/>
          </a:p>
        </p:txBody>
      </p:sp>
      <p:sp>
        <p:nvSpPr>
          <p:cNvPr id="3" name="Content Placeholder 2"/>
          <p:cNvSpPr>
            <a:spLocks noGrp="1"/>
          </p:cNvSpPr>
          <p:nvPr>
            <p:ph idx="1"/>
          </p:nvPr>
        </p:nvSpPr>
        <p:spPr>
          <a:xfrm>
            <a:off x="457200" y="1600200"/>
            <a:ext cx="8229600" cy="4724400"/>
          </a:xfrm>
        </p:spPr>
        <p:txBody>
          <a:bodyPr/>
          <a:lstStyle/>
          <a:p>
            <a:pPr>
              <a:spcBef>
                <a:spcPts val="600"/>
              </a:spcBef>
            </a:pPr>
            <a:r>
              <a:rPr lang="en-US" altLang="en-US" dirty="0"/>
              <a:t>Add interactivity to hyperlinks with CSS pseudo-classes</a:t>
            </a:r>
          </a:p>
          <a:p>
            <a:pPr>
              <a:spcBef>
                <a:spcPts val="600"/>
              </a:spcBef>
            </a:pPr>
            <a:r>
              <a:rPr lang="en-US" altLang="en-US" dirty="0"/>
              <a:t>Configure a hyperlink to a named fragment internal to a web page</a:t>
            </a:r>
          </a:p>
          <a:p>
            <a:pPr>
              <a:spcBef>
                <a:spcPts val="600"/>
              </a:spcBef>
            </a:pPr>
            <a:r>
              <a:rPr lang="en-US" altLang="en-US" dirty="0"/>
              <a:t>Configure images with CSS sprites</a:t>
            </a:r>
          </a:p>
          <a:p>
            <a:pPr>
              <a:spcBef>
                <a:spcPts val="600"/>
              </a:spcBef>
            </a:pPr>
            <a:r>
              <a:rPr lang="en-US" altLang="en-US" dirty="0"/>
              <a:t>Configure CSS for printing</a:t>
            </a:r>
          </a:p>
          <a:p>
            <a:pPr>
              <a:spcBef>
                <a:spcPts val="600"/>
              </a:spcBef>
            </a:pPr>
            <a:r>
              <a:rPr lang="en-US" altLang="en-US" dirty="0"/>
              <a:t>Configure a single page website with parallax scrolling</a:t>
            </a:r>
          </a:p>
        </p:txBody>
      </p:sp>
    </p:spTree>
    <p:extLst>
      <p:ext uri="{BB962C8B-B14F-4D97-AF65-F5344CB8AC3E}">
        <p14:creationId xmlns:p14="http://schemas.microsoft.com/office/powerpoint/2010/main" val="17279897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Vertical navigation</a:t>
            </a:r>
            <a:r>
              <a:rPr lang="en-US" sz="2000" b="0" dirty="0"/>
              <a:t> (2 of 2)</a:t>
            </a:r>
            <a:endParaRPr lang="en-AU" sz="2000" dirty="0"/>
          </a:p>
        </p:txBody>
      </p:sp>
      <p:sp>
        <p:nvSpPr>
          <p:cNvPr id="3" name="Content Placeholder 2"/>
          <p:cNvSpPr>
            <a:spLocks noGrp="1"/>
          </p:cNvSpPr>
          <p:nvPr>
            <p:ph idx="1"/>
          </p:nvPr>
        </p:nvSpPr>
        <p:spPr/>
        <p:txBody>
          <a:bodyPr/>
          <a:lstStyle/>
          <a:p>
            <a:pPr marL="0" indent="0">
              <a:buNone/>
            </a:pPr>
            <a:r>
              <a:rPr lang="en-US" dirty="0"/>
              <a:t>CSS removes the list marker and underline:</a:t>
            </a:r>
          </a:p>
          <a:p>
            <a:pPr marL="0" indent="0">
              <a:buNone/>
            </a:pPr>
            <a:r>
              <a:rPr lang="en-US" dirty="0" err="1"/>
              <a:t>nav</a:t>
            </a:r>
            <a:r>
              <a:rPr lang="en-US" dirty="0"/>
              <a:t> </a:t>
            </a:r>
            <a:r>
              <a:rPr lang="en-US" dirty="0" err="1"/>
              <a:t>ul</a:t>
            </a:r>
            <a:r>
              <a:rPr lang="en-US" dirty="0"/>
              <a:t> { list-style-type: none; }</a:t>
            </a:r>
          </a:p>
          <a:p>
            <a:pPr marL="0" indent="0">
              <a:buNone/>
            </a:pPr>
            <a:r>
              <a:rPr lang="en-US" dirty="0" err="1"/>
              <a:t>nav</a:t>
            </a:r>
            <a:r>
              <a:rPr lang="en-US" dirty="0"/>
              <a:t> a { text-decoration: none; } </a:t>
            </a:r>
          </a:p>
          <a:p>
            <a:endParaRPr lang="en-AU" dirty="0"/>
          </a:p>
        </p:txBody>
      </p:sp>
      <p:pic>
        <p:nvPicPr>
          <p:cNvPr id="4" name="Picture 3" descr="A screenshot displays the navigation area of a web page that uses an unordered list with bullets. The links are underlined."/>
          <p:cNvPicPr/>
          <p:nvPr/>
        </p:nvPicPr>
        <p:blipFill>
          <a:blip r:embed="rId2" cstate="print"/>
          <a:stretch>
            <a:fillRect/>
          </a:stretch>
        </p:blipFill>
        <p:spPr>
          <a:xfrm>
            <a:off x="533400" y="3657600"/>
            <a:ext cx="1816894" cy="1397794"/>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
        <p:nvSpPr>
          <p:cNvPr id="6" name="TextBox 7"/>
          <p:cNvSpPr txBox="1">
            <a:spLocks noChangeArrowheads="1"/>
          </p:cNvSpPr>
          <p:nvPr/>
        </p:nvSpPr>
        <p:spPr bwMode="auto">
          <a:xfrm>
            <a:off x="457200" y="5284390"/>
            <a:ext cx="31242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6.29</a:t>
            </a:r>
            <a:r>
              <a:rPr lang="en-US" altLang="en-US" sz="1600" dirty="0">
                <a:latin typeface="+mj-lt"/>
              </a:rPr>
              <a:t> Navigation in an</a:t>
            </a:r>
          </a:p>
          <a:p>
            <a:r>
              <a:rPr lang="en-US" altLang="en-US" sz="1600" dirty="0">
                <a:latin typeface="+mj-lt"/>
              </a:rPr>
              <a:t>unordered list</a:t>
            </a:r>
          </a:p>
        </p:txBody>
      </p:sp>
      <p:pic>
        <p:nvPicPr>
          <p:cNvPr id="5" name="Picture 4" descr="A screenshot displays the navigation area of a web page that uses the navigation hyperlinks with text decoration none."/>
          <p:cNvPicPr/>
          <p:nvPr/>
        </p:nvPicPr>
        <p:blipFill>
          <a:blip r:embed="rId3" cstate="print"/>
          <a:stretch>
            <a:fillRect/>
          </a:stretch>
        </p:blipFill>
        <p:spPr>
          <a:xfrm>
            <a:off x="4537587" y="3655142"/>
            <a:ext cx="1752600" cy="1371600"/>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
        <p:nvSpPr>
          <p:cNvPr id="7" name="TextBox 8"/>
          <p:cNvSpPr txBox="1">
            <a:spLocks noChangeArrowheads="1"/>
          </p:cNvSpPr>
          <p:nvPr/>
        </p:nvSpPr>
        <p:spPr bwMode="auto">
          <a:xfrm>
            <a:off x="4419600" y="5160302"/>
            <a:ext cx="38862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6.31</a:t>
            </a:r>
            <a:r>
              <a:rPr lang="en-US" altLang="en-US" sz="1600" dirty="0">
                <a:latin typeface="+mj-lt"/>
              </a:rPr>
              <a:t> The CSS text-decoration</a:t>
            </a:r>
          </a:p>
          <a:p>
            <a:r>
              <a:rPr lang="en-US" altLang="en-US" sz="1600" dirty="0">
                <a:latin typeface="+mj-lt"/>
              </a:rPr>
              <a:t>property has been applied</a:t>
            </a:r>
          </a:p>
        </p:txBody>
      </p:sp>
    </p:spTree>
    <p:extLst>
      <p:ext uri="{BB962C8B-B14F-4D97-AF65-F5344CB8AC3E}">
        <p14:creationId xmlns:p14="http://schemas.microsoft.com/office/powerpoint/2010/main" val="34583091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Horizontal Navigation</a:t>
            </a:r>
            <a:r>
              <a:rPr lang="en-US" sz="2000" b="0" dirty="0"/>
              <a:t> (1 of 2)</a:t>
            </a:r>
            <a:endParaRPr lang="en-AU" sz="2000" dirty="0"/>
          </a:p>
        </p:txBody>
      </p:sp>
      <p:sp>
        <p:nvSpPr>
          <p:cNvPr id="3" name="Content Placeholder 2"/>
          <p:cNvSpPr>
            <a:spLocks noGrp="1"/>
          </p:cNvSpPr>
          <p:nvPr>
            <p:ph idx="1"/>
          </p:nvPr>
        </p:nvSpPr>
        <p:spPr>
          <a:xfrm>
            <a:off x="457200" y="1600200"/>
            <a:ext cx="8229600" cy="4648200"/>
          </a:xfrm>
        </p:spPr>
        <p:txBody>
          <a:bodyPr/>
          <a:lstStyle/>
          <a:p>
            <a:pPr marL="0" indent="0">
              <a:buNone/>
            </a:pPr>
            <a:r>
              <a:rPr lang="en-AU" dirty="0"/>
              <a:t>HTML:</a:t>
            </a:r>
          </a:p>
          <a:p>
            <a:pPr marL="0" indent="0">
              <a:buNone/>
            </a:pPr>
            <a:r>
              <a:rPr lang="en-AU" dirty="0"/>
              <a:t>&lt;</a:t>
            </a:r>
            <a:r>
              <a:rPr lang="en-AU" dirty="0" err="1"/>
              <a:t>nav</a:t>
            </a:r>
            <a:r>
              <a:rPr lang="en-AU" dirty="0"/>
              <a:t>&gt;</a:t>
            </a:r>
          </a:p>
          <a:p>
            <a:pPr marL="0" indent="0">
              <a:buNone/>
            </a:pPr>
            <a:r>
              <a:rPr lang="en-AU" dirty="0"/>
              <a:t>&lt;</a:t>
            </a:r>
            <a:r>
              <a:rPr lang="en-AU" dirty="0" err="1"/>
              <a:t>ul</a:t>
            </a:r>
            <a:r>
              <a:rPr lang="en-AU" dirty="0"/>
              <a:t>&gt;</a:t>
            </a:r>
          </a:p>
          <a:p>
            <a:pPr marL="0" indent="0">
              <a:spcBef>
                <a:spcPts val="600"/>
              </a:spcBef>
              <a:buNone/>
            </a:pPr>
            <a:r>
              <a:rPr lang="en-AU" dirty="0"/>
              <a:t>      &lt;li&gt;&lt;a </a:t>
            </a:r>
            <a:r>
              <a:rPr lang="en-AU" dirty="0" err="1"/>
              <a:t>href</a:t>
            </a:r>
            <a:r>
              <a:rPr lang="en-AU" dirty="0"/>
              <a:t>="index.html"&gt;Home&lt;/a&gt;&lt;/li&gt;</a:t>
            </a:r>
          </a:p>
          <a:p>
            <a:pPr marL="0" indent="0">
              <a:spcBef>
                <a:spcPts val="600"/>
              </a:spcBef>
              <a:buNone/>
            </a:pPr>
            <a:r>
              <a:rPr lang="en-AU" dirty="0"/>
              <a:t>      &lt;li&gt;&lt;a </a:t>
            </a:r>
            <a:r>
              <a:rPr lang="en-AU" dirty="0" err="1"/>
              <a:t>href</a:t>
            </a:r>
            <a:r>
              <a:rPr lang="en-AU" dirty="0"/>
              <a:t>="menu.html"&gt;Menu&lt;/a&gt;&lt;/li&gt;</a:t>
            </a:r>
          </a:p>
          <a:p>
            <a:pPr marL="0" indent="0">
              <a:spcBef>
                <a:spcPts val="600"/>
              </a:spcBef>
              <a:buNone/>
            </a:pPr>
            <a:r>
              <a:rPr lang="en-AU" dirty="0"/>
              <a:t>      &lt;li&gt;&lt;a </a:t>
            </a:r>
            <a:r>
              <a:rPr lang="en-AU" dirty="0" err="1"/>
              <a:t>href</a:t>
            </a:r>
            <a:r>
              <a:rPr lang="en-AU" dirty="0"/>
              <a:t>="directions.html"&gt;Directions&lt;/a&gt;&lt;/li&gt;</a:t>
            </a:r>
          </a:p>
          <a:p>
            <a:pPr marL="0" indent="0">
              <a:spcBef>
                <a:spcPts val="600"/>
              </a:spcBef>
              <a:buNone/>
            </a:pPr>
            <a:r>
              <a:rPr lang="en-AU" dirty="0"/>
              <a:t>      &lt;li&gt;&lt;a </a:t>
            </a:r>
            <a:r>
              <a:rPr lang="en-AU" dirty="0" err="1"/>
              <a:t>href</a:t>
            </a:r>
            <a:r>
              <a:rPr lang="en-AU" dirty="0"/>
              <a:t>="contact.html"&gt;Contact&lt;/a&gt;&lt;/li&gt;</a:t>
            </a:r>
          </a:p>
          <a:p>
            <a:pPr marL="0" indent="0">
              <a:buNone/>
            </a:pPr>
            <a:r>
              <a:rPr lang="en-AU" dirty="0"/>
              <a:t>&lt;/</a:t>
            </a:r>
            <a:r>
              <a:rPr lang="en-AU" dirty="0" err="1"/>
              <a:t>ul</a:t>
            </a:r>
            <a:r>
              <a:rPr lang="en-AU" dirty="0"/>
              <a:t>&gt;</a:t>
            </a:r>
          </a:p>
          <a:p>
            <a:pPr marL="0" indent="0">
              <a:buNone/>
            </a:pPr>
            <a:r>
              <a:rPr lang="en-AU" dirty="0"/>
              <a:t>&lt;/</a:t>
            </a:r>
            <a:r>
              <a:rPr lang="en-AU" dirty="0" err="1"/>
              <a:t>nav</a:t>
            </a:r>
            <a:r>
              <a:rPr lang="en-AU" dirty="0"/>
              <a:t>&gt;</a:t>
            </a:r>
          </a:p>
        </p:txBody>
      </p:sp>
      <p:pic>
        <p:nvPicPr>
          <p:cNvPr id="5" name="Picture 10" descr="A screenshot displays the horizontal navigation area of a web page organized in an unordered list."/>
          <p:cNvPicPr>
            <a:picLocks/>
          </p:cNvPicPr>
          <p:nvPr/>
        </p:nvPicPr>
        <p:blipFill>
          <a:blip r:embed="rId2" cstate="print"/>
          <a:stretch>
            <a:fillRect/>
          </a:stretch>
        </p:blipFill>
        <p:spPr>
          <a:xfrm>
            <a:off x="2667000" y="1600200"/>
            <a:ext cx="3523245" cy="705586"/>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
        <p:nvSpPr>
          <p:cNvPr id="4" name="TextBox 6"/>
          <p:cNvSpPr txBox="1">
            <a:spLocks noChangeArrowheads="1"/>
          </p:cNvSpPr>
          <p:nvPr/>
        </p:nvSpPr>
        <p:spPr bwMode="auto">
          <a:xfrm>
            <a:off x="2609697" y="2574290"/>
            <a:ext cx="42483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6.32 </a:t>
            </a:r>
            <a:r>
              <a:rPr lang="en-US" altLang="en-US" sz="1600" dirty="0">
                <a:latin typeface="+mj-lt"/>
              </a:rPr>
              <a:t>Navigation in an unordered </a:t>
            </a:r>
            <a:r>
              <a:rPr lang="en-US" altLang="en-US" sz="1600" dirty="0" err="1">
                <a:latin typeface="+mj-lt"/>
              </a:rPr>
              <a:t>lisxt</a:t>
            </a:r>
            <a:endParaRPr lang="en-US" altLang="en-US" sz="1600" dirty="0">
              <a:latin typeface="+mj-lt"/>
            </a:endParaRPr>
          </a:p>
        </p:txBody>
      </p:sp>
    </p:spTree>
    <p:extLst>
      <p:ext uri="{BB962C8B-B14F-4D97-AF65-F5344CB8AC3E}">
        <p14:creationId xmlns:p14="http://schemas.microsoft.com/office/powerpoint/2010/main" val="36533991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Horizontal Navigation</a:t>
            </a:r>
            <a:r>
              <a:rPr lang="en-US" sz="2000" b="0" dirty="0"/>
              <a:t> (2 of 2)</a:t>
            </a:r>
            <a:endParaRPr lang="en-AU" sz="2000" dirty="0"/>
          </a:p>
        </p:txBody>
      </p:sp>
      <p:sp>
        <p:nvSpPr>
          <p:cNvPr id="3" name="Content Placeholder 2"/>
          <p:cNvSpPr>
            <a:spLocks noGrp="1"/>
          </p:cNvSpPr>
          <p:nvPr>
            <p:ph idx="1"/>
          </p:nvPr>
        </p:nvSpPr>
        <p:spPr/>
        <p:txBody>
          <a:bodyPr/>
          <a:lstStyle/>
          <a:p>
            <a:pPr marL="0" indent="0">
              <a:buNone/>
            </a:pPr>
            <a:r>
              <a:rPr lang="en-AU" dirty="0"/>
              <a:t>CSS removes the list marker, removes the underline, </a:t>
            </a:r>
            <a:br>
              <a:rPr lang="en-AU" dirty="0"/>
            </a:br>
            <a:r>
              <a:rPr lang="en-AU" dirty="0"/>
              <a:t>adds padding,  and configures the list items for inline display.</a:t>
            </a:r>
          </a:p>
          <a:p>
            <a:pPr marL="0" indent="0">
              <a:buNone/>
            </a:pPr>
            <a:r>
              <a:rPr lang="en-AU" dirty="0" err="1"/>
              <a:t>nav</a:t>
            </a:r>
            <a:r>
              <a:rPr lang="en-AU" dirty="0"/>
              <a:t> </a:t>
            </a:r>
            <a:r>
              <a:rPr lang="en-AU" dirty="0" err="1"/>
              <a:t>ul</a:t>
            </a:r>
            <a:r>
              <a:rPr lang="en-AU" dirty="0"/>
              <a:t> { list-style-type: none;}</a:t>
            </a:r>
          </a:p>
          <a:p>
            <a:pPr marL="0" indent="0">
              <a:buNone/>
            </a:pPr>
            <a:r>
              <a:rPr lang="en-AU" dirty="0" err="1"/>
              <a:t>nav</a:t>
            </a:r>
            <a:r>
              <a:rPr lang="en-AU" dirty="0"/>
              <a:t> a { text-decoration: none; </a:t>
            </a:r>
          </a:p>
          <a:p>
            <a:pPr marL="0" indent="0">
              <a:buNone/>
            </a:pPr>
            <a:r>
              <a:rPr lang="en-AU" dirty="0"/>
              <a:t>               padding-right: 10px; }</a:t>
            </a:r>
          </a:p>
          <a:p>
            <a:pPr marL="0" indent="0">
              <a:buNone/>
            </a:pPr>
            <a:r>
              <a:rPr lang="en-AU" dirty="0" err="1"/>
              <a:t>nav</a:t>
            </a:r>
            <a:r>
              <a:rPr lang="en-AU" dirty="0"/>
              <a:t> li {  display: inline; }</a:t>
            </a:r>
          </a:p>
        </p:txBody>
      </p:sp>
    </p:spTree>
    <p:extLst>
      <p:ext uri="{BB962C8B-B14F-4D97-AF65-F5344CB8AC3E}">
        <p14:creationId xmlns:p14="http://schemas.microsoft.com/office/powerpoint/2010/main" val="40377105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Pseudo-classes</a:t>
            </a:r>
            <a:r>
              <a:rPr lang="en-US" sz="2000" b="0" dirty="0"/>
              <a:t> (1 of 2)</a:t>
            </a:r>
            <a:endParaRPr lang="en-AU" sz="2000" dirty="0"/>
          </a:p>
        </p:txBody>
      </p:sp>
      <p:sp>
        <p:nvSpPr>
          <p:cNvPr id="3" name="Content Placeholder 2"/>
          <p:cNvSpPr>
            <a:spLocks noGrp="1"/>
          </p:cNvSpPr>
          <p:nvPr>
            <p:ph idx="1"/>
          </p:nvPr>
        </p:nvSpPr>
        <p:spPr/>
        <p:txBody>
          <a:bodyPr/>
          <a:lstStyle/>
          <a:p>
            <a:r>
              <a:rPr lang="en-US" dirty="0"/>
              <a:t>Pseudo-classes and the anchor element</a:t>
            </a:r>
          </a:p>
          <a:p>
            <a:pPr lvl="1"/>
            <a:r>
              <a:rPr lang="en-US" b="1" dirty="0"/>
              <a:t>link</a:t>
            </a:r>
            <a:r>
              <a:rPr lang="en-US" dirty="0"/>
              <a:t> – default state </a:t>
            </a:r>
            <a:br>
              <a:rPr lang="en-US" dirty="0"/>
            </a:br>
            <a:r>
              <a:rPr lang="en-US" dirty="0"/>
              <a:t>for a hyperlink </a:t>
            </a:r>
          </a:p>
          <a:p>
            <a:pPr lvl="1"/>
            <a:r>
              <a:rPr lang="en-US" b="1" dirty="0"/>
              <a:t>visited</a:t>
            </a:r>
            <a:r>
              <a:rPr lang="en-US" dirty="0"/>
              <a:t> – a hyperlink that </a:t>
            </a:r>
            <a:br>
              <a:rPr lang="en-US" dirty="0"/>
            </a:br>
            <a:r>
              <a:rPr lang="en-US" dirty="0"/>
              <a:t>has been visited</a:t>
            </a:r>
          </a:p>
          <a:p>
            <a:pPr lvl="1"/>
            <a:r>
              <a:rPr lang="en-US" b="1" dirty="0"/>
              <a:t>focus</a:t>
            </a:r>
            <a:r>
              <a:rPr lang="en-US" dirty="0"/>
              <a:t> – triggered when</a:t>
            </a:r>
            <a:br>
              <a:rPr lang="en-US" dirty="0"/>
            </a:br>
            <a:r>
              <a:rPr lang="en-US" dirty="0"/>
              <a:t>the hyperlink has focus</a:t>
            </a:r>
          </a:p>
          <a:p>
            <a:pPr lvl="1"/>
            <a:r>
              <a:rPr lang="en-US" b="1" dirty="0"/>
              <a:t>hover</a:t>
            </a:r>
            <a:r>
              <a:rPr lang="en-US" dirty="0"/>
              <a:t> – triggered when</a:t>
            </a:r>
            <a:br>
              <a:rPr lang="en-US" dirty="0"/>
            </a:br>
            <a:r>
              <a:rPr lang="en-US" dirty="0"/>
              <a:t>the mouse moves over the hyperlink</a:t>
            </a:r>
          </a:p>
          <a:p>
            <a:pPr lvl="1"/>
            <a:r>
              <a:rPr lang="en-US" b="1" dirty="0"/>
              <a:t>active</a:t>
            </a:r>
            <a:r>
              <a:rPr lang="en-US" dirty="0"/>
              <a:t> – triggered when the hyperlink is being clicked </a:t>
            </a:r>
          </a:p>
          <a:p>
            <a:endParaRPr lang="en-AU" dirty="0"/>
          </a:p>
        </p:txBody>
      </p:sp>
      <p:sp>
        <p:nvSpPr>
          <p:cNvPr id="4" name="Text Box 6"/>
          <p:cNvSpPr txBox="1">
            <a:spLocks noChangeArrowheads="1"/>
          </p:cNvSpPr>
          <p:nvPr/>
        </p:nvSpPr>
        <p:spPr bwMode="auto">
          <a:xfrm>
            <a:off x="4923503" y="2286000"/>
            <a:ext cx="3733800" cy="1785104"/>
          </a:xfrm>
          <a:prstGeom prst="rect">
            <a:avLst/>
          </a:prstGeom>
          <a:solidFill>
            <a:schemeClr val="bg1">
              <a:alpha val="33000"/>
            </a:schemeClr>
          </a:solidFill>
          <a:ln w="9525">
            <a:solidFill>
              <a:schemeClr val="bg1"/>
            </a:solidFill>
            <a:miter lim="800000"/>
            <a:headEnd/>
            <a:tailEnd/>
          </a:ln>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sz="2200" dirty="0">
                <a:latin typeface="+mj-lt"/>
                <a:cs typeface="Times New Roman" panose="02020603050405020304" pitchFamily="18" charset="0"/>
              </a:rPr>
              <a:t> a:link     {color:#000066;}</a:t>
            </a:r>
          </a:p>
          <a:p>
            <a:pPr eaLnBrk="1" fontAlgn="auto" hangingPunct="1">
              <a:spcBef>
                <a:spcPts val="0"/>
              </a:spcBef>
              <a:spcAft>
                <a:spcPts val="0"/>
              </a:spcAft>
              <a:defRPr/>
            </a:pPr>
            <a:r>
              <a:rPr lang="en-US" sz="2200" dirty="0">
                <a:latin typeface="+mj-lt"/>
                <a:cs typeface="Times New Roman" panose="02020603050405020304" pitchFamily="18" charset="0"/>
              </a:rPr>
              <a:t> a:visited {color:#003366;}</a:t>
            </a:r>
          </a:p>
          <a:p>
            <a:pPr eaLnBrk="1" fontAlgn="auto" hangingPunct="1">
              <a:spcBef>
                <a:spcPts val="0"/>
              </a:spcBef>
              <a:spcAft>
                <a:spcPts val="0"/>
              </a:spcAft>
              <a:defRPr/>
            </a:pPr>
            <a:r>
              <a:rPr lang="en-US" sz="2200" dirty="0">
                <a:latin typeface="+mj-lt"/>
                <a:cs typeface="Times New Roman" panose="02020603050405020304" pitchFamily="18" charset="0"/>
              </a:rPr>
              <a:t> a:focus   {color:#FF0000;}</a:t>
            </a:r>
          </a:p>
          <a:p>
            <a:pPr eaLnBrk="1" fontAlgn="auto" hangingPunct="1">
              <a:spcBef>
                <a:spcPts val="0"/>
              </a:spcBef>
              <a:spcAft>
                <a:spcPts val="0"/>
              </a:spcAft>
              <a:defRPr/>
            </a:pPr>
            <a:r>
              <a:rPr lang="en-US" sz="2200" dirty="0">
                <a:latin typeface="+mj-lt"/>
                <a:cs typeface="Times New Roman" panose="02020603050405020304" pitchFamily="18" charset="0"/>
              </a:rPr>
              <a:t> a:hover  {color:#0099CC;}</a:t>
            </a:r>
          </a:p>
          <a:p>
            <a:pPr eaLnBrk="1" fontAlgn="auto" hangingPunct="1">
              <a:spcBef>
                <a:spcPts val="0"/>
              </a:spcBef>
              <a:spcAft>
                <a:spcPts val="0"/>
              </a:spcAft>
              <a:defRPr/>
            </a:pPr>
            <a:r>
              <a:rPr lang="en-US" sz="2200" dirty="0">
                <a:latin typeface="+mj-lt"/>
                <a:cs typeface="Times New Roman" panose="02020603050405020304" pitchFamily="18" charset="0"/>
              </a:rPr>
              <a:t> a:active  {color:#FF0000;}</a:t>
            </a:r>
          </a:p>
        </p:txBody>
      </p:sp>
    </p:spTree>
    <p:extLst>
      <p:ext uri="{BB962C8B-B14F-4D97-AF65-F5344CB8AC3E}">
        <p14:creationId xmlns:p14="http://schemas.microsoft.com/office/powerpoint/2010/main" val="7936216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CSS Pseudo-classes</a:t>
            </a:r>
            <a:r>
              <a:rPr lang="en-US" sz="2000" b="0" dirty="0"/>
              <a:t> (2 of 2)</a:t>
            </a:r>
            <a:endParaRPr lang="en-AU" sz="2000" dirty="0"/>
          </a:p>
        </p:txBody>
      </p:sp>
      <p:sp>
        <p:nvSpPr>
          <p:cNvPr id="3" name="Content Placeholder 2"/>
          <p:cNvSpPr>
            <a:spLocks noGrp="1"/>
          </p:cNvSpPr>
          <p:nvPr>
            <p:ph idx="1"/>
          </p:nvPr>
        </p:nvSpPr>
        <p:spPr>
          <a:xfrm>
            <a:off x="457200" y="1600200"/>
            <a:ext cx="4114800" cy="4525963"/>
          </a:xfrm>
        </p:spPr>
        <p:txBody>
          <a:bodyPr/>
          <a:lstStyle/>
          <a:p>
            <a:pPr marL="0" indent="0">
              <a:buNone/>
            </a:pPr>
            <a:r>
              <a:rPr lang="en-US" dirty="0"/>
              <a:t>a:link { color: #ff0000; }</a:t>
            </a:r>
          </a:p>
          <a:p>
            <a:pPr marL="0" indent="0">
              <a:buNone/>
            </a:pPr>
            <a:r>
              <a:rPr lang="en-US" dirty="0"/>
              <a:t>a:hover { text-decoration: none;</a:t>
            </a:r>
          </a:p>
          <a:p>
            <a:pPr marL="0" indent="0">
              <a:buNone/>
            </a:pPr>
            <a:r>
              <a:rPr lang="en-US" dirty="0"/>
              <a:t>	color: #000066; }</a:t>
            </a:r>
            <a:endParaRPr lang="en-AU" dirty="0"/>
          </a:p>
        </p:txBody>
      </p:sp>
      <p:pic>
        <p:nvPicPr>
          <p:cNvPr id="4" name="Picture 8" descr="A screenshot displays the part of a web page that uses the link and hover pseudo class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0" y="1315110"/>
            <a:ext cx="449580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8"/>
          <p:cNvSpPr txBox="1">
            <a:spLocks noChangeArrowheads="1"/>
          </p:cNvSpPr>
          <p:nvPr/>
        </p:nvSpPr>
        <p:spPr bwMode="auto">
          <a:xfrm>
            <a:off x="4440494" y="4818722"/>
            <a:ext cx="409390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6.33</a:t>
            </a:r>
            <a:r>
              <a:rPr lang="en-US" altLang="en-US" sz="1600" dirty="0">
                <a:latin typeface="+mj-lt"/>
              </a:rPr>
              <a:t> Using the hover pseudo-class</a:t>
            </a:r>
          </a:p>
        </p:txBody>
      </p:sp>
    </p:spTree>
    <p:extLst>
      <p:ext uri="{BB962C8B-B14F-4D97-AF65-F5344CB8AC3E}">
        <p14:creationId xmlns:p14="http://schemas.microsoft.com/office/powerpoint/2010/main" val="14787299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CSS Sprites</a:t>
            </a:r>
          </a:p>
        </p:txBody>
      </p:sp>
      <p:sp>
        <p:nvSpPr>
          <p:cNvPr id="3" name="Content Placeholder 2"/>
          <p:cNvSpPr>
            <a:spLocks noGrp="1"/>
          </p:cNvSpPr>
          <p:nvPr>
            <p:ph idx="1"/>
          </p:nvPr>
        </p:nvSpPr>
        <p:spPr>
          <a:xfrm>
            <a:off x="457200" y="1600200"/>
            <a:ext cx="8229600" cy="4648200"/>
          </a:xfrm>
        </p:spPr>
        <p:txBody>
          <a:bodyPr/>
          <a:lstStyle/>
          <a:p>
            <a:pPr marL="0" indent="0">
              <a:buNone/>
            </a:pPr>
            <a:r>
              <a:rPr lang="en-US" dirty="0"/>
              <a:t>Sprite</a:t>
            </a:r>
          </a:p>
          <a:p>
            <a:pPr>
              <a:spcBef>
                <a:spcPts val="600"/>
              </a:spcBef>
            </a:pPr>
            <a:r>
              <a:rPr lang="en-US" dirty="0"/>
              <a:t>an image file that contains multiple small graphics</a:t>
            </a:r>
          </a:p>
          <a:p>
            <a:pPr>
              <a:spcBef>
                <a:spcPts val="600"/>
              </a:spcBef>
            </a:pPr>
            <a:r>
              <a:rPr lang="en-US" dirty="0"/>
              <a:t>advantage: saves download time</a:t>
            </a:r>
          </a:p>
          <a:p>
            <a:endParaRPr lang="en-AU" dirty="0"/>
          </a:p>
        </p:txBody>
      </p:sp>
      <p:pic>
        <p:nvPicPr>
          <p:cNvPr id="4" name="Picture 2" descr="The first image is labelled, the first image in the sprite begins at the top of the image. The second image is labelled, the second image in the sprite begins 100 pixels down from the top. The background is labelled, the checkerboard background indicates a transparent image."/>
          <p:cNvPicPr>
            <a:picLocks noChangeAspect="1" noChangeArrowheads="1"/>
          </p:cNvPicPr>
          <p:nvPr/>
        </p:nvPicPr>
        <p:blipFill>
          <a:blip r:embed="rId2"/>
          <a:srcRect/>
          <a:stretch>
            <a:fillRect/>
          </a:stretch>
        </p:blipFill>
        <p:spPr bwMode="auto">
          <a:xfrm>
            <a:off x="533400" y="3276600"/>
            <a:ext cx="3657600" cy="2438400"/>
          </a:xfrm>
          <a:prstGeom prst="rect">
            <a:avLst/>
          </a:prstGeom>
          <a:noFill/>
          <a:ln>
            <a:noFill/>
          </a:ln>
          <a:effectLst>
            <a:outerShdw blurRad="50800" dist="38100" dir="2700000" algn="tl" rotWithShape="0">
              <a:prstClr val="black">
                <a:alpha val="40000"/>
              </a:prstClr>
            </a:outerShdw>
          </a:effectLst>
        </p:spPr>
      </p:pic>
      <p:sp>
        <p:nvSpPr>
          <p:cNvPr id="6" name="TextBox 6"/>
          <p:cNvSpPr txBox="1">
            <a:spLocks noChangeArrowheads="1"/>
          </p:cNvSpPr>
          <p:nvPr/>
        </p:nvSpPr>
        <p:spPr bwMode="auto">
          <a:xfrm>
            <a:off x="494071" y="5791189"/>
            <a:ext cx="367347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6.40</a:t>
            </a:r>
            <a:r>
              <a:rPr lang="en-US" altLang="en-US" sz="1600" dirty="0">
                <a:latin typeface="+mj-lt"/>
              </a:rPr>
              <a:t> The sprite consists of two</a:t>
            </a:r>
          </a:p>
          <a:p>
            <a:r>
              <a:rPr lang="en-US" altLang="en-US" sz="1600" dirty="0">
                <a:latin typeface="+mj-lt"/>
              </a:rPr>
              <a:t>images in a single graphics file</a:t>
            </a:r>
          </a:p>
        </p:txBody>
      </p:sp>
      <p:pic>
        <p:nvPicPr>
          <p:cNvPr id="5" name="Picture 3" descr="Figure7"/>
          <p:cNvPicPr>
            <a:picLocks noChangeAspect="1" noChangeArrowheads="1"/>
          </p:cNvPicPr>
          <p:nvPr/>
        </p:nvPicPr>
        <p:blipFill>
          <a:blip r:embed="rId3"/>
          <a:srcRect/>
          <a:stretch>
            <a:fillRect/>
          </a:stretch>
        </p:blipFill>
        <p:spPr bwMode="auto">
          <a:xfrm>
            <a:off x="4616450" y="3352800"/>
            <a:ext cx="4070350" cy="2438400"/>
          </a:xfrm>
          <a:prstGeom prst="rect">
            <a:avLst/>
          </a:prstGeom>
          <a:noFill/>
          <a:ln>
            <a:noFill/>
          </a:ln>
          <a:effectLst>
            <a:outerShdw blurRad="50800" dist="38100" dir="2700000" algn="tl" rotWithShape="0">
              <a:prstClr val="black">
                <a:alpha val="40000"/>
              </a:prstClr>
            </a:outerShdw>
          </a:effectLst>
        </p:spPr>
      </p:pic>
      <p:sp>
        <p:nvSpPr>
          <p:cNvPr id="7" name="TextBox 7"/>
          <p:cNvSpPr txBox="1">
            <a:spLocks noChangeArrowheads="1"/>
          </p:cNvSpPr>
          <p:nvPr/>
        </p:nvSpPr>
        <p:spPr bwMode="auto">
          <a:xfrm>
            <a:off x="4572000" y="5867400"/>
            <a:ext cx="30480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6.41 </a:t>
            </a:r>
            <a:r>
              <a:rPr lang="en-US" altLang="en-US" sz="1600" dirty="0">
                <a:latin typeface="+mj-lt"/>
              </a:rPr>
              <a:t>Sprites in action</a:t>
            </a:r>
          </a:p>
        </p:txBody>
      </p:sp>
    </p:spTree>
    <p:extLst>
      <p:ext uri="{BB962C8B-B14F-4D97-AF65-F5344CB8AC3E}">
        <p14:creationId xmlns:p14="http://schemas.microsoft.com/office/powerpoint/2010/main" val="26331012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CSS Styling for Print</a:t>
            </a:r>
          </a:p>
        </p:txBody>
      </p:sp>
      <p:sp>
        <p:nvSpPr>
          <p:cNvPr id="3" name="Content Placeholder 2"/>
          <p:cNvSpPr>
            <a:spLocks noGrp="1"/>
          </p:cNvSpPr>
          <p:nvPr>
            <p:ph idx="1"/>
          </p:nvPr>
        </p:nvSpPr>
        <p:spPr/>
        <p:txBody>
          <a:bodyPr/>
          <a:lstStyle/>
          <a:p>
            <a:pPr marL="0" indent="0">
              <a:buNone/>
            </a:pPr>
            <a:r>
              <a:rPr lang="en-US" dirty="0"/>
              <a:t>Create an external style sheet with the configurations for browser display.</a:t>
            </a:r>
          </a:p>
          <a:p>
            <a:pPr marL="0" indent="0">
              <a:buNone/>
            </a:pPr>
            <a:r>
              <a:rPr lang="en-US" dirty="0"/>
              <a:t>Create a second external style sheet with the configurations for printing.</a:t>
            </a:r>
          </a:p>
          <a:p>
            <a:pPr marL="0" indent="0">
              <a:buNone/>
            </a:pPr>
            <a:r>
              <a:rPr lang="en-US" dirty="0"/>
              <a:t>Connect both of the external style sheets to the web page using two &lt;</a:t>
            </a:r>
            <a:r>
              <a:rPr lang="en-US" b="1" dirty="0"/>
              <a:t>link</a:t>
            </a:r>
            <a:r>
              <a:rPr lang="en-US" dirty="0"/>
              <a:t> &gt; elements.</a:t>
            </a:r>
          </a:p>
          <a:p>
            <a:pPr marL="0" indent="0">
              <a:buNone/>
            </a:pPr>
            <a:r>
              <a:rPr lang="en-AU" sz="2200" b="1" dirty="0"/>
              <a:t>&lt;link </a:t>
            </a:r>
            <a:r>
              <a:rPr lang="en-AU" sz="2200" b="1" dirty="0" err="1"/>
              <a:t>rel</a:t>
            </a:r>
            <a:r>
              <a:rPr lang="en-AU" sz="2200" b="1" dirty="0"/>
              <a:t>="stylesheet" </a:t>
            </a:r>
            <a:r>
              <a:rPr lang="en-AU" sz="2200" b="1" dirty="0" err="1"/>
              <a:t>href</a:t>
            </a:r>
            <a:r>
              <a:rPr lang="en-AU" sz="2200" b="1" dirty="0"/>
              <a:t>="wildflower.css" type="text/</a:t>
            </a:r>
            <a:r>
              <a:rPr lang="en-AU" sz="2200" b="1" dirty="0" err="1"/>
              <a:t>css</a:t>
            </a:r>
            <a:r>
              <a:rPr lang="en-AU" sz="2200" b="1" dirty="0"/>
              <a:t>" media="screen"&gt;</a:t>
            </a:r>
          </a:p>
          <a:p>
            <a:pPr marL="0" indent="0">
              <a:spcBef>
                <a:spcPts val="600"/>
              </a:spcBef>
              <a:buNone/>
            </a:pPr>
            <a:r>
              <a:rPr lang="en-AU" sz="2200" b="1" dirty="0"/>
              <a:t>&lt;link </a:t>
            </a:r>
            <a:r>
              <a:rPr lang="en-AU" sz="2200" b="1" dirty="0" err="1"/>
              <a:t>rel</a:t>
            </a:r>
            <a:r>
              <a:rPr lang="en-AU" sz="2200" b="1" dirty="0"/>
              <a:t>="stylesheet" </a:t>
            </a:r>
            <a:r>
              <a:rPr lang="en-AU" sz="2200" b="1" dirty="0" err="1"/>
              <a:t>href</a:t>
            </a:r>
            <a:r>
              <a:rPr lang="en-AU" sz="2200" b="1" dirty="0"/>
              <a:t>="wildflowerprint.css" type="text/</a:t>
            </a:r>
            <a:r>
              <a:rPr lang="en-AU" sz="2200" b="1" dirty="0" err="1"/>
              <a:t>css</a:t>
            </a:r>
            <a:r>
              <a:rPr lang="en-AU" sz="2200" b="1" dirty="0"/>
              <a:t>" media="print"&gt;</a:t>
            </a:r>
          </a:p>
        </p:txBody>
      </p:sp>
    </p:spTree>
    <p:extLst>
      <p:ext uri="{BB962C8B-B14F-4D97-AF65-F5344CB8AC3E}">
        <p14:creationId xmlns:p14="http://schemas.microsoft.com/office/powerpoint/2010/main" val="40827705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Print Styling Best Practices</a:t>
            </a:r>
          </a:p>
        </p:txBody>
      </p:sp>
      <p:sp>
        <p:nvSpPr>
          <p:cNvPr id="3" name="Content Placeholder 2"/>
          <p:cNvSpPr>
            <a:spLocks noGrp="1"/>
          </p:cNvSpPr>
          <p:nvPr>
            <p:ph idx="1"/>
          </p:nvPr>
        </p:nvSpPr>
        <p:spPr/>
        <p:txBody>
          <a:bodyPr/>
          <a:lstStyle/>
          <a:p>
            <a:pPr marL="0" indent="0">
              <a:spcBef>
                <a:spcPts val="600"/>
              </a:spcBef>
              <a:buNone/>
            </a:pPr>
            <a:r>
              <a:rPr lang="en-AU" b="1" dirty="0"/>
              <a:t>Hide non-essential content</a:t>
            </a:r>
            <a:br>
              <a:rPr lang="en-AU" dirty="0"/>
            </a:br>
            <a:r>
              <a:rPr lang="en-AU" dirty="0"/>
              <a:t>Example:</a:t>
            </a:r>
          </a:p>
          <a:p>
            <a:pPr marL="486918" lvl="1" indent="0">
              <a:buNone/>
            </a:pPr>
            <a:r>
              <a:rPr lang="en-AU" dirty="0"/>
              <a:t>#</a:t>
            </a:r>
            <a:r>
              <a:rPr lang="en-AU" dirty="0" err="1"/>
              <a:t>nav</a:t>
            </a:r>
            <a:r>
              <a:rPr lang="en-AU" dirty="0"/>
              <a:t> { display: none; }</a:t>
            </a:r>
          </a:p>
          <a:p>
            <a:pPr marL="0" indent="0">
              <a:buNone/>
            </a:pPr>
            <a:r>
              <a:rPr lang="en-AU" b="1" dirty="0"/>
              <a:t>Configure font size and </a:t>
            </a:r>
            <a:r>
              <a:rPr lang="en-AU" b="1" dirty="0" err="1"/>
              <a:t>color</a:t>
            </a:r>
            <a:r>
              <a:rPr lang="en-AU" b="1" dirty="0"/>
              <a:t> for printing</a:t>
            </a:r>
          </a:p>
          <a:p>
            <a:pPr>
              <a:spcBef>
                <a:spcPts val="600"/>
              </a:spcBef>
            </a:pPr>
            <a:r>
              <a:rPr lang="en-AU" dirty="0"/>
              <a:t>Use </a:t>
            </a:r>
            <a:r>
              <a:rPr lang="en-AU" dirty="0" err="1"/>
              <a:t>pt</a:t>
            </a:r>
            <a:r>
              <a:rPr lang="en-AU" dirty="0"/>
              <a:t> font sizes, use dark text </a:t>
            </a:r>
            <a:r>
              <a:rPr lang="en-AU" dirty="0" err="1"/>
              <a:t>color</a:t>
            </a:r>
            <a:endParaRPr lang="en-AU" dirty="0"/>
          </a:p>
          <a:p>
            <a:pPr marL="0" indent="0">
              <a:buNone/>
            </a:pPr>
            <a:r>
              <a:rPr lang="en-AU" b="1" dirty="0"/>
              <a:t>Control page breaks</a:t>
            </a:r>
          </a:p>
          <a:p>
            <a:pPr marL="0" indent="0">
              <a:spcBef>
                <a:spcPts val="600"/>
              </a:spcBef>
              <a:buNone/>
            </a:pPr>
            <a:r>
              <a:rPr lang="en-AU" dirty="0"/>
              <a:t>Example:</a:t>
            </a:r>
          </a:p>
          <a:p>
            <a:pPr marL="486918" lvl="1" indent="0">
              <a:buNone/>
            </a:pPr>
            <a:r>
              <a:rPr lang="en-AU" dirty="0"/>
              <a:t>.</a:t>
            </a:r>
            <a:r>
              <a:rPr lang="en-AU" dirty="0" err="1"/>
              <a:t>newpage</a:t>
            </a:r>
            <a:r>
              <a:rPr lang="en-AU" dirty="0"/>
              <a:t> { page-break-before: always; }</a:t>
            </a:r>
          </a:p>
        </p:txBody>
      </p:sp>
    </p:spTree>
    <p:extLst>
      <p:ext uri="{BB962C8B-B14F-4D97-AF65-F5344CB8AC3E}">
        <p14:creationId xmlns:p14="http://schemas.microsoft.com/office/powerpoint/2010/main" val="20340997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Position Property</a:t>
            </a:r>
            <a:endParaRPr lang="en-AU" sz="2800" dirty="0"/>
          </a:p>
        </p:txBody>
      </p:sp>
      <p:sp>
        <p:nvSpPr>
          <p:cNvPr id="8" name="TextBox 5"/>
          <p:cNvSpPr txBox="1">
            <a:spLocks noChangeArrowheads="1"/>
          </p:cNvSpPr>
          <p:nvPr/>
        </p:nvSpPr>
        <p:spPr bwMode="auto">
          <a:xfrm>
            <a:off x="381000" y="1600200"/>
            <a:ext cx="36576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b="1" dirty="0">
                <a:latin typeface="+mj-lt"/>
              </a:rPr>
              <a:t>Table 6.8 </a:t>
            </a:r>
            <a:r>
              <a:rPr lang="en-US" altLang="en-US" dirty="0">
                <a:latin typeface="+mj-lt"/>
              </a:rPr>
              <a:t>The position Property </a:t>
            </a:r>
          </a:p>
        </p:txBody>
      </p:sp>
      <p:graphicFrame>
        <p:nvGraphicFramePr>
          <p:cNvPr id="6" name="Table 4"/>
          <p:cNvGraphicFramePr>
            <a:graphicFrameLocks/>
          </p:cNvGraphicFramePr>
          <p:nvPr>
            <p:extLst>
              <p:ext uri="{D42A27DB-BD31-4B8C-83A1-F6EECF244321}">
                <p14:modId xmlns:p14="http://schemas.microsoft.com/office/powerpoint/2010/main" val="3718961156"/>
              </p:ext>
            </p:extLst>
          </p:nvPr>
        </p:nvGraphicFramePr>
        <p:xfrm>
          <a:off x="457200" y="2057401"/>
          <a:ext cx="7620000" cy="3244949"/>
        </p:xfrm>
        <a:graphic>
          <a:graphicData uri="http://schemas.openxmlformats.org/drawingml/2006/table">
            <a:tbl>
              <a:tblPr firstRow="1" firstCol="1" bandRow="1">
                <a:tableStyleId>{5C22544A-7EE6-4342-B048-85BDC9FD1C3A}</a:tableStyleId>
              </a:tblPr>
              <a:tblGrid>
                <a:gridCol w="1447800">
                  <a:extLst>
                    <a:ext uri="{9D8B030D-6E8A-4147-A177-3AD203B41FA5}">
                      <a16:colId xmlns:a16="http://schemas.microsoft.com/office/drawing/2014/main" val="20000"/>
                    </a:ext>
                  </a:extLst>
                </a:gridCol>
                <a:gridCol w="6172200">
                  <a:extLst>
                    <a:ext uri="{9D8B030D-6E8A-4147-A177-3AD203B41FA5}">
                      <a16:colId xmlns:a16="http://schemas.microsoft.com/office/drawing/2014/main" val="20001"/>
                    </a:ext>
                  </a:extLst>
                </a:gridCol>
              </a:tblGrid>
              <a:tr h="320754">
                <a:tc>
                  <a:txBody>
                    <a:bodyPr/>
                    <a:lstStyle/>
                    <a:p>
                      <a:pPr marL="0" marR="0">
                        <a:lnSpc>
                          <a:spcPct val="107000"/>
                        </a:lnSpc>
                        <a:spcBef>
                          <a:spcPts val="0"/>
                        </a:spcBef>
                        <a:spcAft>
                          <a:spcPts val="0"/>
                        </a:spcAft>
                      </a:pPr>
                      <a:r>
                        <a:rPr lang="en-US" sz="1800" dirty="0">
                          <a:effectLst/>
                          <a:latin typeface="+mj-lt"/>
                        </a:rPr>
                        <a:t>Value</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rgbClr val="007FA3"/>
                    </a:solidFill>
                  </a:tcPr>
                </a:tc>
                <a:tc>
                  <a:txBody>
                    <a:bodyPr/>
                    <a:lstStyle/>
                    <a:p>
                      <a:pPr marL="0" marR="0">
                        <a:lnSpc>
                          <a:spcPct val="107000"/>
                        </a:lnSpc>
                        <a:spcBef>
                          <a:spcPts val="0"/>
                        </a:spcBef>
                        <a:spcAft>
                          <a:spcPts val="0"/>
                        </a:spcAft>
                      </a:pPr>
                      <a:r>
                        <a:rPr lang="en-US" sz="1800" dirty="0">
                          <a:effectLst/>
                          <a:latin typeface="+mj-lt"/>
                        </a:rPr>
                        <a:t>Purpose</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rgbClr val="007FA3"/>
                    </a:solidFill>
                  </a:tcPr>
                </a:tc>
                <a:extLst>
                  <a:ext uri="{0D108BD9-81ED-4DB2-BD59-A6C34878D82A}">
                    <a16:rowId xmlns:a16="http://schemas.microsoft.com/office/drawing/2014/main" val="10000"/>
                  </a:ext>
                </a:extLst>
              </a:tr>
              <a:tr h="320754">
                <a:tc>
                  <a:txBody>
                    <a:bodyPr/>
                    <a:lstStyle/>
                    <a:p>
                      <a:pPr marL="0" marR="0">
                        <a:lnSpc>
                          <a:spcPct val="107000"/>
                        </a:lnSpc>
                        <a:spcBef>
                          <a:spcPts val="0"/>
                        </a:spcBef>
                        <a:spcAft>
                          <a:spcPts val="0"/>
                        </a:spcAft>
                      </a:pPr>
                      <a:r>
                        <a:rPr lang="en-US" sz="1800" dirty="0">
                          <a:effectLst/>
                          <a:latin typeface="+mj-lt"/>
                        </a:rPr>
                        <a:t>static</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rgbClr val="007FA3"/>
                    </a:solidFill>
                  </a:tcPr>
                </a:tc>
                <a:tc>
                  <a:txBody>
                    <a:bodyPr/>
                    <a:lstStyle/>
                    <a:p>
                      <a:pPr marL="0" marR="0">
                        <a:lnSpc>
                          <a:spcPct val="107000"/>
                        </a:lnSpc>
                        <a:spcBef>
                          <a:spcPts val="0"/>
                        </a:spcBef>
                        <a:spcAft>
                          <a:spcPts val="0"/>
                        </a:spcAft>
                      </a:pPr>
                      <a:r>
                        <a:rPr lang="en-US" sz="1800" b="0" i="0" u="none" strike="noStrike" kern="1200" baseline="0" dirty="0">
                          <a:solidFill>
                            <a:schemeClr val="dk1"/>
                          </a:solidFill>
                          <a:latin typeface="+mj-lt"/>
                          <a:ea typeface="+mn-ea"/>
                          <a:cs typeface="+mn-cs"/>
                        </a:rPr>
                        <a:t>Default value; the element is rendered in normal flow</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1"/>
                  </a:ext>
                </a:extLst>
              </a:tr>
              <a:tr h="969668">
                <a:tc>
                  <a:txBody>
                    <a:bodyPr/>
                    <a:lstStyle/>
                    <a:p>
                      <a:pPr marL="0" marR="0">
                        <a:lnSpc>
                          <a:spcPct val="107000"/>
                        </a:lnSpc>
                        <a:spcBef>
                          <a:spcPts val="0"/>
                        </a:spcBef>
                        <a:spcAft>
                          <a:spcPts val="0"/>
                        </a:spcAft>
                      </a:pPr>
                      <a:r>
                        <a:rPr lang="en-US" sz="1800" dirty="0">
                          <a:effectLst/>
                          <a:latin typeface="+mj-lt"/>
                        </a:rPr>
                        <a:t>fixed</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rgbClr val="007FA3"/>
                    </a:solidFill>
                  </a:tcPr>
                </a:tc>
                <a:tc>
                  <a:txBody>
                    <a:bodyPr/>
                    <a:lstStyle/>
                    <a:p>
                      <a:r>
                        <a:rPr lang="en-US" sz="1800" b="0" i="0" u="none" strike="noStrike" kern="1200" baseline="0" dirty="0">
                          <a:solidFill>
                            <a:schemeClr val="dk1"/>
                          </a:solidFill>
                          <a:latin typeface="+mj-lt"/>
                          <a:ea typeface="+mn-ea"/>
                          <a:cs typeface="+mn-cs"/>
                        </a:rPr>
                        <a:t>Configures the location of an element within the browser viewport; the element does not move when the page is scrolled (Element is removed from normal flow)</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2"/>
                  </a:ext>
                </a:extLst>
              </a:tr>
              <a:tr h="646446">
                <a:tc>
                  <a:txBody>
                    <a:bodyPr/>
                    <a:lstStyle/>
                    <a:p>
                      <a:pPr marL="0" marR="0">
                        <a:lnSpc>
                          <a:spcPct val="107000"/>
                        </a:lnSpc>
                        <a:spcBef>
                          <a:spcPts val="0"/>
                        </a:spcBef>
                        <a:spcAft>
                          <a:spcPts val="0"/>
                        </a:spcAft>
                      </a:pPr>
                      <a:r>
                        <a:rPr lang="en-US" sz="1800" dirty="0">
                          <a:effectLst/>
                          <a:latin typeface="+mj-lt"/>
                        </a:rPr>
                        <a:t>relative</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rgbClr val="007FA3"/>
                    </a:solidFill>
                  </a:tcPr>
                </a:tc>
                <a:tc>
                  <a:txBody>
                    <a:bodyPr/>
                    <a:lstStyle/>
                    <a:p>
                      <a:r>
                        <a:rPr lang="en-US" sz="1800" b="0" i="0" u="none" strike="noStrike" kern="1200" baseline="0" dirty="0">
                          <a:solidFill>
                            <a:schemeClr val="dk1"/>
                          </a:solidFill>
                          <a:latin typeface="+mj-lt"/>
                          <a:ea typeface="+mn-ea"/>
                          <a:cs typeface="+mn-cs"/>
                        </a:rPr>
                        <a:t>Configures the location of an element relative to where it would otherwise render in normal flow</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3"/>
                  </a:ext>
                </a:extLst>
              </a:tr>
              <a:tr h="666573">
                <a:tc>
                  <a:txBody>
                    <a:bodyPr/>
                    <a:lstStyle/>
                    <a:p>
                      <a:pPr marL="0" marR="0">
                        <a:lnSpc>
                          <a:spcPct val="107000"/>
                        </a:lnSpc>
                        <a:spcBef>
                          <a:spcPts val="0"/>
                        </a:spcBef>
                        <a:spcAft>
                          <a:spcPts val="0"/>
                        </a:spcAft>
                      </a:pPr>
                      <a:r>
                        <a:rPr lang="en-US" sz="1800" dirty="0">
                          <a:effectLst/>
                          <a:latin typeface="+mj-lt"/>
                        </a:rPr>
                        <a:t>absolute</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rgbClr val="007FA3"/>
                    </a:solidFill>
                  </a:tcPr>
                </a:tc>
                <a:tc>
                  <a:txBody>
                    <a:bodyPr/>
                    <a:lstStyle/>
                    <a:p>
                      <a:pPr marL="0" marR="0">
                        <a:lnSpc>
                          <a:spcPct val="107000"/>
                        </a:lnSpc>
                        <a:spcBef>
                          <a:spcPts val="0"/>
                        </a:spcBef>
                        <a:spcAft>
                          <a:spcPts val="0"/>
                        </a:spcAft>
                      </a:pPr>
                      <a:r>
                        <a:rPr lang="en-US" sz="1800" b="0" i="0" u="none" strike="noStrike" kern="1200" baseline="0" dirty="0">
                          <a:solidFill>
                            <a:schemeClr val="dk1"/>
                          </a:solidFill>
                          <a:latin typeface="+mj-lt"/>
                          <a:ea typeface="+mn-ea"/>
                          <a:cs typeface="+mn-cs"/>
                        </a:rPr>
                        <a:t>Precisely configures the location of an element outside of normal flow</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4"/>
                  </a:ext>
                </a:extLst>
              </a:tr>
              <a:tr h="320754">
                <a:tc>
                  <a:txBody>
                    <a:bodyPr/>
                    <a:lstStyle/>
                    <a:p>
                      <a:pPr marL="0" marR="0">
                        <a:lnSpc>
                          <a:spcPct val="107000"/>
                        </a:lnSpc>
                        <a:spcBef>
                          <a:spcPts val="0"/>
                        </a:spcBef>
                        <a:spcAft>
                          <a:spcPts val="0"/>
                        </a:spcAft>
                      </a:pPr>
                      <a:r>
                        <a:rPr lang="en-US" sz="1800" dirty="0">
                          <a:effectLst/>
                          <a:latin typeface="+mj-lt"/>
                          <a:ea typeface="Times New Roman" panose="02020603050405020304" pitchFamily="18" charset="0"/>
                          <a:cs typeface="Times New Roman" panose="02020603050405020304" pitchFamily="18" charset="0"/>
                        </a:rPr>
                        <a:t>sticky</a:t>
                      </a:r>
                    </a:p>
                  </a:txBody>
                  <a:tcPr marL="68580" marR="68580" marT="0" marB="0">
                    <a:solidFill>
                      <a:srgbClr val="007FA3"/>
                    </a:solidFill>
                  </a:tcPr>
                </a:tc>
                <a:tc>
                  <a:txBody>
                    <a:bodyPr/>
                    <a:lstStyle/>
                    <a:p>
                      <a:pPr marL="0" marR="0">
                        <a:lnSpc>
                          <a:spcPct val="107000"/>
                        </a:lnSpc>
                        <a:spcBef>
                          <a:spcPts val="0"/>
                        </a:spcBef>
                        <a:spcAft>
                          <a:spcPts val="0"/>
                        </a:spcAft>
                      </a:pPr>
                      <a:r>
                        <a:rPr lang="en-US" sz="1800" kern="1200" dirty="0">
                          <a:solidFill>
                            <a:schemeClr val="dk1"/>
                          </a:solidFill>
                          <a:latin typeface="+mj-lt"/>
                          <a:ea typeface="+mn-ea"/>
                          <a:cs typeface="+mn-cs"/>
                        </a:rPr>
                        <a:t>Combines features of relative and fixed positioning</a:t>
                      </a:r>
                      <a:endParaRPr lang="en-US" sz="1800" dirty="0">
                        <a:effectLst/>
                        <a:latin typeface="+mj-lt"/>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0236947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Fixed Positioning</a:t>
            </a:r>
            <a:endParaRPr lang="en-AU" sz="2800" dirty="0"/>
          </a:p>
        </p:txBody>
      </p:sp>
      <p:sp>
        <p:nvSpPr>
          <p:cNvPr id="3" name="Content Placeholder 2"/>
          <p:cNvSpPr>
            <a:spLocks noGrp="1"/>
          </p:cNvSpPr>
          <p:nvPr>
            <p:ph idx="1"/>
          </p:nvPr>
        </p:nvSpPr>
        <p:spPr/>
        <p:txBody>
          <a:bodyPr/>
          <a:lstStyle/>
          <a:p>
            <a:pPr marL="0" indent="0">
              <a:buNone/>
            </a:pPr>
            <a:r>
              <a:rPr lang="en-US" altLang="en-US" dirty="0" err="1"/>
              <a:t>nav</a:t>
            </a:r>
            <a:r>
              <a:rPr lang="en-US" altLang="en-US" dirty="0"/>
              <a:t> { position: fixed; }</a:t>
            </a:r>
            <a:endParaRPr lang="en-AU" dirty="0"/>
          </a:p>
          <a:p>
            <a:endParaRPr lang="en-US" altLang="en-US" sz="2800" dirty="0"/>
          </a:p>
          <a:p>
            <a:endParaRPr lang="en-US" altLang="en-US" sz="2800" dirty="0"/>
          </a:p>
          <a:p>
            <a:endParaRPr lang="en-US" altLang="en-US" sz="2800" dirty="0"/>
          </a:p>
          <a:p>
            <a:endParaRPr lang="en-US" altLang="en-US" sz="2800" dirty="0"/>
          </a:p>
          <a:p>
            <a:pPr marL="0" indent="0">
              <a:buNone/>
            </a:pPr>
            <a:endParaRPr lang="en-AU" dirty="0"/>
          </a:p>
        </p:txBody>
      </p:sp>
      <p:pic>
        <p:nvPicPr>
          <p:cNvPr id="7" name="Picture 1" descr="A screenshot displays the navigation area of a web page which is configured with fixed positioning. The navigation stays in the same place when the page is scrolled down."/>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14794" y="2115000"/>
            <a:ext cx="6914413"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6"/>
          <p:cNvSpPr txBox="1">
            <a:spLocks noChangeArrowheads="1"/>
          </p:cNvSpPr>
          <p:nvPr/>
        </p:nvSpPr>
        <p:spPr bwMode="auto">
          <a:xfrm>
            <a:off x="1828800" y="5737669"/>
            <a:ext cx="60960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6.43 </a:t>
            </a:r>
            <a:r>
              <a:rPr lang="en-US" altLang="en-US" sz="1600" dirty="0">
                <a:latin typeface="+mj-lt"/>
              </a:rPr>
              <a:t>The navigation is configured with fixed positioning</a:t>
            </a:r>
          </a:p>
        </p:txBody>
      </p:sp>
    </p:spTree>
    <p:extLst>
      <p:ext uri="{BB962C8B-B14F-4D97-AF65-F5344CB8AC3E}">
        <p14:creationId xmlns:p14="http://schemas.microsoft.com/office/powerpoint/2010/main" val="1848625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Width and Height with CSS</a:t>
            </a:r>
            <a:endParaRPr lang="en-US" sz="2000" b="0" dirty="0"/>
          </a:p>
        </p:txBody>
      </p:sp>
      <p:sp>
        <p:nvSpPr>
          <p:cNvPr id="6" name="TextBox 1"/>
          <p:cNvSpPr txBox="1">
            <a:spLocks noChangeArrowheads="1"/>
          </p:cNvSpPr>
          <p:nvPr/>
        </p:nvSpPr>
        <p:spPr bwMode="auto">
          <a:xfrm>
            <a:off x="685800" y="1752600"/>
            <a:ext cx="325826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Table 6.1</a:t>
            </a:r>
            <a:r>
              <a:rPr lang="en-US" altLang="en-US" sz="1600" dirty="0">
                <a:latin typeface="+mj-lt"/>
              </a:rPr>
              <a:t> Unit Types and Purpose</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176434530"/>
              </p:ext>
            </p:extLst>
          </p:nvPr>
        </p:nvGraphicFramePr>
        <p:xfrm>
          <a:off x="762000" y="2133600"/>
          <a:ext cx="7620000" cy="3904007"/>
        </p:xfrm>
        <a:graphic>
          <a:graphicData uri="http://schemas.openxmlformats.org/drawingml/2006/table">
            <a:tbl>
              <a:tblPr firstRow="1" firstCol="1" bandRow="1">
                <a:tableStyleId>{5C22544A-7EE6-4342-B048-85BDC9FD1C3A}</a:tableStyleId>
              </a:tblPr>
              <a:tblGrid>
                <a:gridCol w="909429">
                  <a:extLst>
                    <a:ext uri="{9D8B030D-6E8A-4147-A177-3AD203B41FA5}">
                      <a16:colId xmlns:a16="http://schemas.microsoft.com/office/drawing/2014/main" val="20000"/>
                    </a:ext>
                  </a:extLst>
                </a:gridCol>
                <a:gridCol w="6710571">
                  <a:extLst>
                    <a:ext uri="{9D8B030D-6E8A-4147-A177-3AD203B41FA5}">
                      <a16:colId xmlns:a16="http://schemas.microsoft.com/office/drawing/2014/main" val="20001"/>
                    </a:ext>
                  </a:extLst>
                </a:gridCol>
              </a:tblGrid>
              <a:tr h="481063">
                <a:tc>
                  <a:txBody>
                    <a:bodyPr/>
                    <a:lstStyle/>
                    <a:p>
                      <a:pPr marL="0" marR="0">
                        <a:lnSpc>
                          <a:spcPct val="107000"/>
                        </a:lnSpc>
                        <a:spcBef>
                          <a:spcPts val="0"/>
                        </a:spcBef>
                        <a:spcAft>
                          <a:spcPts val="0"/>
                        </a:spcAft>
                      </a:pPr>
                      <a:r>
                        <a:rPr lang="en-US" sz="2400" dirty="0">
                          <a:effectLst/>
                        </a:rPr>
                        <a:t>Unit</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2400" dirty="0">
                          <a:effectLst/>
                        </a:rPr>
                        <a:t>Purpose</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accent2"/>
                    </a:solidFill>
                  </a:tcPr>
                </a:tc>
                <a:extLst>
                  <a:ext uri="{0D108BD9-81ED-4DB2-BD59-A6C34878D82A}">
                    <a16:rowId xmlns:a16="http://schemas.microsoft.com/office/drawing/2014/main" val="10000"/>
                  </a:ext>
                </a:extLst>
              </a:tr>
              <a:tr h="627735">
                <a:tc>
                  <a:txBody>
                    <a:bodyPr/>
                    <a:lstStyle/>
                    <a:p>
                      <a:pPr marL="0" marR="0">
                        <a:lnSpc>
                          <a:spcPct val="107000"/>
                        </a:lnSpc>
                        <a:spcBef>
                          <a:spcPts val="0"/>
                        </a:spcBef>
                        <a:spcAft>
                          <a:spcPts val="0"/>
                        </a:spcAft>
                      </a:pPr>
                      <a:r>
                        <a:rPr lang="en-US" sz="2400" dirty="0" err="1">
                          <a:effectLst/>
                        </a:rPr>
                        <a:t>px</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2400" dirty="0">
                          <a:effectLst/>
                        </a:rPr>
                        <a:t>Configures a fixed number of pixels as the value</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1"/>
                  </a:ext>
                </a:extLst>
              </a:tr>
              <a:tr h="481063">
                <a:tc>
                  <a:txBody>
                    <a:bodyPr/>
                    <a:lstStyle/>
                    <a:p>
                      <a:pPr marL="0" marR="0">
                        <a:lnSpc>
                          <a:spcPct val="107000"/>
                        </a:lnSpc>
                        <a:spcBef>
                          <a:spcPts val="0"/>
                        </a:spcBef>
                        <a:spcAft>
                          <a:spcPts val="0"/>
                        </a:spcAft>
                      </a:pPr>
                      <a:r>
                        <a:rPr lang="en-US" sz="2400" dirty="0" err="1">
                          <a:effectLst/>
                        </a:rPr>
                        <a:t>em</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2400" dirty="0">
                          <a:effectLst/>
                        </a:rPr>
                        <a:t>Configures a value relative to the font size</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2"/>
                  </a:ext>
                </a:extLst>
              </a:tr>
              <a:tr h="627735">
                <a:tc>
                  <a:txBody>
                    <a:bodyPr/>
                    <a:lstStyle/>
                    <a:p>
                      <a:pPr marL="0" marR="0">
                        <a:lnSpc>
                          <a:spcPct val="107000"/>
                        </a:lnSpc>
                        <a:spcBef>
                          <a:spcPts val="0"/>
                        </a:spcBef>
                        <a:spcAft>
                          <a:spcPts val="0"/>
                        </a:spcAft>
                      </a:pPr>
                      <a:r>
                        <a:rPr lang="en-US" sz="2400" dirty="0">
                          <a:effectLst/>
                        </a:rPr>
                        <a:t>%</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2400" dirty="0">
                          <a:effectLst/>
                        </a:rPr>
                        <a:t>Configures a percentage value of the parent element</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3"/>
                  </a:ext>
                </a:extLst>
              </a:tr>
              <a:tr h="775565">
                <a:tc>
                  <a:txBody>
                    <a:bodyPr/>
                    <a:lstStyle/>
                    <a:p>
                      <a:pPr marL="0" marR="0">
                        <a:lnSpc>
                          <a:spcPct val="107000"/>
                        </a:lnSpc>
                        <a:spcBef>
                          <a:spcPts val="0"/>
                        </a:spcBef>
                        <a:spcAft>
                          <a:spcPts val="0"/>
                        </a:spcAft>
                      </a:pPr>
                      <a:r>
                        <a:rPr lang="en-US" sz="2400" dirty="0" err="1">
                          <a:effectLst/>
                        </a:rPr>
                        <a:t>vh</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2400" dirty="0">
                          <a:effectLst/>
                        </a:rPr>
                        <a:t>Configures a value relative to 1% of the viewport height</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4"/>
                  </a:ext>
                </a:extLst>
              </a:tr>
              <a:tr h="775565">
                <a:tc>
                  <a:txBody>
                    <a:bodyPr/>
                    <a:lstStyle/>
                    <a:p>
                      <a:pPr marL="0" marR="0">
                        <a:lnSpc>
                          <a:spcPct val="107000"/>
                        </a:lnSpc>
                        <a:spcBef>
                          <a:spcPts val="0"/>
                        </a:spcBef>
                        <a:spcAft>
                          <a:spcPts val="0"/>
                        </a:spcAft>
                      </a:pPr>
                      <a:r>
                        <a:rPr lang="en-US" sz="2400" dirty="0" err="1">
                          <a:effectLst/>
                        </a:rPr>
                        <a:t>vw</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2400" dirty="0">
                          <a:effectLst/>
                        </a:rPr>
                        <a:t>Configures a value relative to 1% of the viewport width</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bg1"/>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5360222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Relative Positioning</a:t>
            </a:r>
            <a:r>
              <a:rPr lang="en-US" sz="2800" b="0" dirty="0"/>
              <a:t> (1 of 2)</a:t>
            </a:r>
            <a:endParaRPr lang="en-AU" sz="2800" dirty="0"/>
          </a:p>
        </p:txBody>
      </p:sp>
      <p:sp>
        <p:nvSpPr>
          <p:cNvPr id="6" name="TextBox 6"/>
          <p:cNvSpPr txBox="1">
            <a:spLocks noChangeArrowheads="1"/>
          </p:cNvSpPr>
          <p:nvPr/>
        </p:nvSpPr>
        <p:spPr bwMode="auto">
          <a:xfrm>
            <a:off x="1192777" y="5828020"/>
            <a:ext cx="688442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6.44 </a:t>
            </a:r>
            <a:r>
              <a:rPr lang="en-US" altLang="en-US" sz="1600" dirty="0">
                <a:latin typeface="+mj-lt"/>
              </a:rPr>
              <a:t>The paragraph is configured using relative positioning</a:t>
            </a:r>
          </a:p>
        </p:txBody>
      </p:sp>
      <p:pic>
        <p:nvPicPr>
          <p:cNvPr id="7" name="Picture 2" descr="A screenshot displays a paragraph of a web page that is configured using relative positioni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2777" y="1905000"/>
            <a:ext cx="6758446"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468158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Relative Positioning</a:t>
            </a:r>
            <a:r>
              <a:rPr lang="en-US" sz="2800" b="0" dirty="0"/>
              <a:t> (2 of 2)</a:t>
            </a:r>
            <a:endParaRPr lang="en-AU" sz="2800" dirty="0"/>
          </a:p>
        </p:txBody>
      </p:sp>
      <p:sp>
        <p:nvSpPr>
          <p:cNvPr id="3" name="Content Placeholder 2"/>
          <p:cNvSpPr>
            <a:spLocks noGrp="1"/>
          </p:cNvSpPr>
          <p:nvPr>
            <p:ph idx="1"/>
          </p:nvPr>
        </p:nvSpPr>
        <p:spPr>
          <a:xfrm>
            <a:off x="457200" y="1600200"/>
            <a:ext cx="8229600" cy="4724400"/>
          </a:xfrm>
        </p:spPr>
        <p:txBody>
          <a:bodyPr/>
          <a:lstStyle/>
          <a:p>
            <a:pPr marL="0" indent="0">
              <a:buNone/>
            </a:pPr>
            <a:r>
              <a:rPr lang="en-US" altLang="en-US" dirty="0"/>
              <a:t>p {  position: relative;</a:t>
            </a:r>
          </a:p>
          <a:p>
            <a:pPr marL="0" indent="0">
              <a:buNone/>
            </a:pPr>
            <a:r>
              <a:rPr lang="en-US" altLang="en-US" dirty="0"/>
              <a:t>       left: 30px;</a:t>
            </a:r>
          </a:p>
          <a:p>
            <a:pPr marL="0" indent="0">
              <a:buNone/>
            </a:pPr>
            <a:r>
              <a:rPr lang="en-US" altLang="en-US" dirty="0"/>
              <a:t>       font-family: Arial, sans-serif; }</a:t>
            </a:r>
          </a:p>
          <a:p>
            <a:pPr marL="0" indent="0">
              <a:buNone/>
            </a:pPr>
            <a:endParaRPr lang="en-US" dirty="0"/>
          </a:p>
          <a:p>
            <a:pPr marL="0" indent="0">
              <a:buNone/>
            </a:pPr>
            <a:r>
              <a:rPr lang="en-US" dirty="0"/>
              <a:t>Changes the location of an element in relation to where it would otherwise appear  in normal flow</a:t>
            </a:r>
            <a:endParaRPr lang="en-AU" dirty="0"/>
          </a:p>
          <a:p>
            <a:endParaRPr lang="en-US" altLang="en-US" sz="2800" dirty="0"/>
          </a:p>
          <a:p>
            <a:endParaRPr lang="en-US" altLang="en-US" sz="2800" dirty="0"/>
          </a:p>
          <a:p>
            <a:endParaRPr lang="en-US" altLang="en-US" sz="2800" dirty="0"/>
          </a:p>
          <a:p>
            <a:endParaRPr lang="en-US" altLang="en-US" sz="2800" dirty="0"/>
          </a:p>
          <a:p>
            <a:pPr marL="0" indent="0">
              <a:buNone/>
            </a:pPr>
            <a:endParaRPr lang="en-AU" dirty="0"/>
          </a:p>
        </p:txBody>
      </p:sp>
    </p:spTree>
    <p:extLst>
      <p:ext uri="{BB962C8B-B14F-4D97-AF65-F5344CB8AC3E}">
        <p14:creationId xmlns:p14="http://schemas.microsoft.com/office/powerpoint/2010/main" val="37220678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Sticky Positioning</a:t>
            </a:r>
            <a:r>
              <a:rPr lang="en-US" sz="2000" b="0" dirty="0"/>
              <a:t> (1 of 2)</a:t>
            </a:r>
            <a:endParaRPr lang="en-AU" sz="2000" dirty="0"/>
          </a:p>
        </p:txBody>
      </p:sp>
      <p:pic>
        <p:nvPicPr>
          <p:cNvPr id="5" name="Picture 7" descr="A screenshot displays a web page that has a fixed navigation bar. The navigation bar is displayed at the top right corner of the web page. The navigation bar stays in the same place while the content is scroll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1650" y="1663700"/>
            <a:ext cx="3740150" cy="222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10"/>
          <p:cNvSpPr txBox="1">
            <a:spLocks noChangeArrowheads="1"/>
          </p:cNvSpPr>
          <p:nvPr/>
        </p:nvSpPr>
        <p:spPr bwMode="auto">
          <a:xfrm>
            <a:off x="457200" y="3962400"/>
            <a:ext cx="74676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6.49</a:t>
            </a:r>
            <a:r>
              <a:rPr lang="en-US" altLang="en-US" sz="1600" dirty="0">
                <a:latin typeface="+mj-lt"/>
              </a:rPr>
              <a:t> The navigation bar stays in place while the content is scrolled. </a:t>
            </a:r>
          </a:p>
        </p:txBody>
      </p:sp>
      <p:sp>
        <p:nvSpPr>
          <p:cNvPr id="6" name="Arrow: Down 3"/>
          <p:cNvSpPr/>
          <p:nvPr/>
        </p:nvSpPr>
        <p:spPr>
          <a:xfrm rot="5400000">
            <a:off x="4457700" y="1746250"/>
            <a:ext cx="533400" cy="152400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 name="TextBox 4"/>
          <p:cNvSpPr txBox="1">
            <a:spLocks noChangeArrowheads="1"/>
          </p:cNvSpPr>
          <p:nvPr/>
        </p:nvSpPr>
        <p:spPr bwMode="auto">
          <a:xfrm>
            <a:off x="5556250" y="2214511"/>
            <a:ext cx="313055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altLang="en-US" sz="2400" dirty="0"/>
              <a:t>“Sticky” Navigation Bar</a:t>
            </a:r>
          </a:p>
        </p:txBody>
      </p:sp>
    </p:spTree>
    <p:extLst>
      <p:ext uri="{BB962C8B-B14F-4D97-AF65-F5344CB8AC3E}">
        <p14:creationId xmlns:p14="http://schemas.microsoft.com/office/powerpoint/2010/main" val="27188067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Sticky Positioning</a:t>
            </a:r>
            <a:r>
              <a:rPr lang="en-US" sz="2000" b="0" dirty="0"/>
              <a:t> (2 of 2)</a:t>
            </a:r>
            <a:endParaRPr lang="en-AU" sz="2000" dirty="0"/>
          </a:p>
        </p:txBody>
      </p:sp>
      <p:sp>
        <p:nvSpPr>
          <p:cNvPr id="3" name="Content Placeholder 2"/>
          <p:cNvSpPr>
            <a:spLocks noGrp="1"/>
          </p:cNvSpPr>
          <p:nvPr>
            <p:ph idx="1"/>
          </p:nvPr>
        </p:nvSpPr>
        <p:spPr/>
        <p:txBody>
          <a:bodyPr/>
          <a:lstStyle/>
          <a:p>
            <a:pPr marL="0" indent="0">
              <a:buNone/>
            </a:pPr>
            <a:r>
              <a:rPr lang="en-US" dirty="0" err="1"/>
              <a:t>nav</a:t>
            </a:r>
            <a:r>
              <a:rPr lang="en-US" dirty="0"/>
              <a:t> { position: sticky;</a:t>
            </a:r>
          </a:p>
          <a:p>
            <a:pPr marL="0" indent="0">
              <a:buNone/>
            </a:pPr>
            <a:r>
              <a:rPr lang="en-US" dirty="0"/>
              <a:t>	top: 0;</a:t>
            </a:r>
          </a:p>
          <a:p>
            <a:r>
              <a:rPr lang="en-US" dirty="0"/>
              <a:t>Combines features of relative and fixed positioning</a:t>
            </a:r>
          </a:p>
          <a:p>
            <a:r>
              <a:rPr lang="en-US" dirty="0"/>
              <a:t>Element rendered in normal flow and then, when reached during scrolling, sticks to the specified position and remains there</a:t>
            </a:r>
          </a:p>
          <a:p>
            <a:endParaRPr lang="en-AU" dirty="0"/>
          </a:p>
        </p:txBody>
      </p:sp>
    </p:spTree>
    <p:extLst>
      <p:ext uri="{BB962C8B-B14F-4D97-AF65-F5344CB8AC3E}">
        <p14:creationId xmlns:p14="http://schemas.microsoft.com/office/powerpoint/2010/main" val="42362266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Absolute Positioning</a:t>
            </a:r>
            <a:r>
              <a:rPr lang="en-US" sz="2000" b="0" dirty="0"/>
              <a:t> (1 of 2)</a:t>
            </a:r>
            <a:endParaRPr lang="en-AU" sz="2000" b="0" dirty="0"/>
          </a:p>
        </p:txBody>
      </p:sp>
      <p:pic>
        <p:nvPicPr>
          <p:cNvPr id="4" name="Picture 2" descr="A screenshot displays a paragraph of a web page that is configured using absolute positioning. The web page is titled, Absolute Positioning. The paragraph is 200 pixels in from the left margin and 100 pixels down from the top of the web page document."/>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90462" y="1524000"/>
            <a:ext cx="7163076"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7"/>
          <p:cNvSpPr txBox="1">
            <a:spLocks noChangeArrowheads="1"/>
          </p:cNvSpPr>
          <p:nvPr/>
        </p:nvSpPr>
        <p:spPr bwMode="auto">
          <a:xfrm>
            <a:off x="762000" y="5901360"/>
            <a:ext cx="61722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6.45 </a:t>
            </a:r>
            <a:r>
              <a:rPr lang="en-US" altLang="en-US" sz="1600" dirty="0">
                <a:latin typeface="+mj-lt"/>
              </a:rPr>
              <a:t>The paragraph is configured with absolute positioning</a:t>
            </a:r>
          </a:p>
        </p:txBody>
      </p:sp>
    </p:spTree>
    <p:extLst>
      <p:ext uri="{BB962C8B-B14F-4D97-AF65-F5344CB8AC3E}">
        <p14:creationId xmlns:p14="http://schemas.microsoft.com/office/powerpoint/2010/main" val="39434735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Absolute Positioning</a:t>
            </a:r>
            <a:r>
              <a:rPr lang="en-US" sz="2000" b="0" dirty="0"/>
              <a:t> (2 of 2)</a:t>
            </a:r>
            <a:endParaRPr lang="en-AU" sz="2000" dirty="0"/>
          </a:p>
        </p:txBody>
      </p:sp>
      <p:sp>
        <p:nvSpPr>
          <p:cNvPr id="3" name="Content Placeholder 2"/>
          <p:cNvSpPr>
            <a:spLocks noGrp="1"/>
          </p:cNvSpPr>
          <p:nvPr>
            <p:ph idx="1"/>
          </p:nvPr>
        </p:nvSpPr>
        <p:spPr/>
        <p:txBody>
          <a:bodyPr/>
          <a:lstStyle/>
          <a:p>
            <a:pPr marL="0" indent="0">
              <a:buNone/>
            </a:pPr>
            <a:r>
              <a:rPr lang="en-US" dirty="0"/>
              <a:t>p { position: absolute;</a:t>
            </a:r>
          </a:p>
          <a:p>
            <a:pPr marL="0" indent="0">
              <a:spcBef>
                <a:spcPts val="600"/>
              </a:spcBef>
              <a:buNone/>
            </a:pPr>
            <a:r>
              <a:rPr lang="en-US" dirty="0"/>
              <a:t>      left: 200px;</a:t>
            </a:r>
          </a:p>
          <a:p>
            <a:pPr marL="0" indent="0">
              <a:spcBef>
                <a:spcPts val="600"/>
              </a:spcBef>
              <a:buNone/>
            </a:pPr>
            <a:r>
              <a:rPr lang="en-US" dirty="0"/>
              <a:t>      top: 100px;</a:t>
            </a:r>
          </a:p>
          <a:p>
            <a:pPr marL="0" indent="0">
              <a:spcBef>
                <a:spcPts val="600"/>
              </a:spcBef>
              <a:buNone/>
            </a:pPr>
            <a:r>
              <a:rPr lang="en-US" dirty="0"/>
              <a:t>      font-family: Arial, sans-serif;</a:t>
            </a:r>
          </a:p>
          <a:p>
            <a:pPr marL="0" indent="0">
              <a:spcBef>
                <a:spcPts val="600"/>
              </a:spcBef>
              <a:buNone/>
            </a:pPr>
            <a:r>
              <a:rPr lang="en-US" dirty="0"/>
              <a:t>      width: 300px; }</a:t>
            </a:r>
          </a:p>
          <a:p>
            <a:pPr marL="0" indent="0">
              <a:buNone/>
            </a:pPr>
            <a:r>
              <a:rPr lang="en-US" dirty="0"/>
              <a:t>Precisely specifies the location of an element outside of normal flow</a:t>
            </a:r>
          </a:p>
          <a:p>
            <a:pPr marL="0" indent="0">
              <a:buNone/>
            </a:pPr>
            <a:r>
              <a:rPr lang="en-US" dirty="0"/>
              <a:t>in in relation to its first parent non-static element</a:t>
            </a:r>
            <a:endParaRPr lang="en-AU" dirty="0"/>
          </a:p>
        </p:txBody>
      </p:sp>
    </p:spTree>
    <p:extLst>
      <p:ext uri="{BB962C8B-B14F-4D97-AF65-F5344CB8AC3E}">
        <p14:creationId xmlns:p14="http://schemas.microsoft.com/office/powerpoint/2010/main" val="37601319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Stacking Order with the z-index Property</a:t>
            </a:r>
            <a:r>
              <a:rPr lang="en-US" sz="2000" b="0" dirty="0"/>
              <a:t> (1 of 2)</a:t>
            </a:r>
            <a:endParaRPr lang="en-AU" sz="2000" dirty="0"/>
          </a:p>
        </p:txBody>
      </p:sp>
      <p:sp>
        <p:nvSpPr>
          <p:cNvPr id="3" name="Content Placeholder 2"/>
          <p:cNvSpPr>
            <a:spLocks noGrp="1"/>
          </p:cNvSpPr>
          <p:nvPr>
            <p:ph idx="1"/>
          </p:nvPr>
        </p:nvSpPr>
        <p:spPr/>
        <p:txBody>
          <a:bodyPr/>
          <a:lstStyle/>
          <a:p>
            <a:r>
              <a:rPr lang="en-US" dirty="0"/>
              <a:t>Configure a third dimension:</a:t>
            </a:r>
            <a:br>
              <a:rPr lang="en-US" dirty="0"/>
            </a:br>
            <a:r>
              <a:rPr lang="en-US" dirty="0"/>
              <a:t>the stacking order of positioned elements</a:t>
            </a:r>
          </a:p>
          <a:p>
            <a:r>
              <a:rPr lang="en-US" dirty="0"/>
              <a:t>Default z-index is 0</a:t>
            </a:r>
          </a:p>
          <a:p>
            <a:r>
              <a:rPr lang="en-US" dirty="0"/>
              <a:t>Elements with higher z-index values </a:t>
            </a:r>
            <a:br>
              <a:rPr lang="en-US" dirty="0"/>
            </a:br>
            <a:r>
              <a:rPr lang="en-US" dirty="0"/>
              <a:t>will stack on top of elements with lower z-index values</a:t>
            </a:r>
          </a:p>
        </p:txBody>
      </p:sp>
    </p:spTree>
    <p:extLst>
      <p:ext uri="{BB962C8B-B14F-4D97-AF65-F5344CB8AC3E}">
        <p14:creationId xmlns:p14="http://schemas.microsoft.com/office/powerpoint/2010/main" val="42553911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Stacking Order with the z-index Property</a:t>
            </a:r>
            <a:r>
              <a:rPr lang="en-US" sz="2000" b="0" dirty="0"/>
              <a:t> (2 of 2)</a:t>
            </a:r>
            <a:endParaRPr lang="en-AU" sz="2000" dirty="0"/>
          </a:p>
        </p:txBody>
      </p:sp>
      <p:sp>
        <p:nvSpPr>
          <p:cNvPr id="3" name="Content Placeholder 2"/>
          <p:cNvSpPr>
            <a:spLocks noGrp="1"/>
          </p:cNvSpPr>
          <p:nvPr>
            <p:ph idx="1"/>
          </p:nvPr>
        </p:nvSpPr>
        <p:spPr/>
        <p:txBody>
          <a:bodyPr/>
          <a:lstStyle/>
          <a:p>
            <a:r>
              <a:rPr lang="en-US" dirty="0"/>
              <a:t>Example: Fixed Position Navigation Bar</a:t>
            </a:r>
          </a:p>
          <a:p>
            <a:pPr marL="0" indent="0">
              <a:buNone/>
            </a:pPr>
            <a:r>
              <a:rPr lang="en-US" dirty="0"/>
              <a:t>     </a:t>
            </a:r>
            <a:r>
              <a:rPr lang="en-US" dirty="0" err="1"/>
              <a:t>nav</a:t>
            </a:r>
            <a:r>
              <a:rPr lang="en-US" dirty="0"/>
              <a:t> { position: fixed; </a:t>
            </a:r>
            <a:br>
              <a:rPr lang="en-US" dirty="0"/>
            </a:br>
            <a:r>
              <a:rPr lang="en-US" dirty="0"/>
              <a:t>               top: 0; left: 0;</a:t>
            </a:r>
          </a:p>
          <a:p>
            <a:pPr marL="0" indent="0">
              <a:spcBef>
                <a:spcPts val="600"/>
              </a:spcBef>
              <a:buNone/>
            </a:pPr>
            <a:r>
              <a:rPr lang="en-US" dirty="0"/>
              <a:t>               height: 40px; </a:t>
            </a:r>
          </a:p>
          <a:p>
            <a:pPr marL="0" indent="0">
              <a:spcBef>
                <a:spcPts val="600"/>
              </a:spcBef>
              <a:buNone/>
            </a:pPr>
            <a:r>
              <a:rPr lang="en-US" dirty="0"/>
              <a:t>               width: 100%; </a:t>
            </a:r>
            <a:br>
              <a:rPr lang="en-US" dirty="0"/>
            </a:br>
            <a:r>
              <a:rPr lang="en-US" dirty="0"/>
              <a:t>               min-width: 40em;</a:t>
            </a:r>
          </a:p>
          <a:p>
            <a:pPr marL="0" indent="0">
              <a:spcBef>
                <a:spcPts val="600"/>
              </a:spcBef>
              <a:buNone/>
            </a:pPr>
            <a:r>
              <a:rPr lang="en-US" dirty="0"/>
              <a:t>               background-color: #B3C7E6; }</a:t>
            </a:r>
            <a:endParaRPr lang="en-AU" dirty="0"/>
          </a:p>
        </p:txBody>
      </p:sp>
    </p:spTree>
    <p:extLst>
      <p:ext uri="{BB962C8B-B14F-4D97-AF65-F5344CB8AC3E}">
        <p14:creationId xmlns:p14="http://schemas.microsoft.com/office/powerpoint/2010/main" val="8144119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6.48 </a:t>
            </a:r>
            <a:r>
              <a:rPr lang="en-US" sz="2800" b="0" dirty="0"/>
              <a:t>The web page has a fixed top navigation bar.</a:t>
            </a:r>
            <a:endParaRPr lang="en-AU" sz="2800" b="0" dirty="0"/>
          </a:p>
        </p:txBody>
      </p:sp>
      <p:pic>
        <p:nvPicPr>
          <p:cNvPr id="8" name="Picture 5" descr="A screenshot displays a web page that has a fixed navigation bar. The navigation bar is displayed at the top right corner of the web p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8424" y="1886400"/>
            <a:ext cx="7027153"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332899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6.49 </a:t>
            </a:r>
            <a:r>
              <a:rPr lang="en-US" sz="2800" b="0" dirty="0"/>
              <a:t>The navigation bar stays in place while the content is scrolled.</a:t>
            </a:r>
            <a:endParaRPr lang="en-AU" sz="2800" b="0" dirty="0"/>
          </a:p>
        </p:txBody>
      </p:sp>
      <p:pic>
        <p:nvPicPr>
          <p:cNvPr id="5" name="Picture 7" descr="A screenshot displays a web page that has a fixed navigation bar. The navigation bar is displayed at the top right corner of the web page. The navigation bar stays in the same place while the content is scroll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146" y="1676400"/>
            <a:ext cx="7729708" cy="39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29975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Width and Height Properties</a:t>
            </a:r>
            <a:endParaRPr lang="en-AU" sz="2000" dirty="0"/>
          </a:p>
        </p:txBody>
      </p:sp>
      <p:sp>
        <p:nvSpPr>
          <p:cNvPr id="3" name="Content Placeholder 2"/>
          <p:cNvSpPr>
            <a:spLocks noGrp="1"/>
          </p:cNvSpPr>
          <p:nvPr>
            <p:ph idx="1"/>
          </p:nvPr>
        </p:nvSpPr>
        <p:spPr/>
        <p:txBody>
          <a:bodyPr/>
          <a:lstStyle/>
          <a:p>
            <a:r>
              <a:rPr lang="en-US" dirty="0"/>
              <a:t>width property</a:t>
            </a:r>
          </a:p>
          <a:p>
            <a:pPr lvl="1"/>
            <a:r>
              <a:rPr lang="en-US" dirty="0"/>
              <a:t>Configures the width </a:t>
            </a:r>
            <a:br>
              <a:rPr lang="en-US" dirty="0"/>
            </a:br>
            <a:r>
              <a:rPr lang="en-US" dirty="0"/>
              <a:t>of an element’s content</a:t>
            </a:r>
          </a:p>
          <a:p>
            <a:r>
              <a:rPr lang="en-US" dirty="0"/>
              <a:t>min-width property</a:t>
            </a:r>
          </a:p>
          <a:p>
            <a:pPr lvl="1"/>
            <a:r>
              <a:rPr lang="en-US" dirty="0"/>
              <a:t>Configures minimum width of an element</a:t>
            </a:r>
          </a:p>
          <a:p>
            <a:r>
              <a:rPr lang="en-US" dirty="0"/>
              <a:t>max-width property</a:t>
            </a:r>
          </a:p>
          <a:p>
            <a:pPr lvl="1"/>
            <a:r>
              <a:rPr lang="en-US" dirty="0"/>
              <a:t>Configures the maximum width of an element</a:t>
            </a:r>
          </a:p>
          <a:p>
            <a:r>
              <a:rPr lang="en-US" dirty="0"/>
              <a:t>height property</a:t>
            </a:r>
          </a:p>
          <a:p>
            <a:pPr lvl="1"/>
            <a:r>
              <a:rPr lang="en-US" dirty="0"/>
              <a:t>Configures the height of an element</a:t>
            </a:r>
          </a:p>
          <a:p>
            <a:endParaRPr lang="en-AU" dirty="0"/>
          </a:p>
        </p:txBody>
      </p:sp>
      <p:sp>
        <p:nvSpPr>
          <p:cNvPr id="6" name="TextBox 4"/>
          <p:cNvSpPr txBox="1">
            <a:spLocks noChangeArrowheads="1"/>
          </p:cNvSpPr>
          <p:nvPr/>
        </p:nvSpPr>
        <p:spPr bwMode="auto">
          <a:xfrm>
            <a:off x="5029200" y="2362200"/>
            <a:ext cx="3048000" cy="523875"/>
          </a:xfrm>
          <a:prstGeom prst="rect">
            <a:avLst/>
          </a:prstGeom>
          <a:solidFill>
            <a:schemeClr val="bg1">
              <a:alpha val="30980"/>
            </a:schemeClr>
          </a:solidFill>
          <a:ln>
            <a:noFill/>
          </a:ln>
        </p:spPr>
        <p:txBody>
          <a:bodyPr>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5pPr>
            <a:lvl6pPr marL="25146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6pPr>
            <a:lvl7pPr marL="29718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7pPr>
            <a:lvl8pPr marL="34290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8pPr>
            <a:lvl9pPr marL="3886200" indent="-228600" defTabSz="4572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9pPr>
          </a:lstStyle>
          <a:p>
            <a:pPr eaLnBrk="1" hangingPunct="1">
              <a:lnSpc>
                <a:spcPct val="100000"/>
              </a:lnSpc>
              <a:spcBef>
                <a:spcPct val="0"/>
              </a:spcBef>
              <a:spcAft>
                <a:spcPct val="0"/>
              </a:spcAft>
              <a:buClrTx/>
              <a:buSzTx/>
              <a:buFontTx/>
              <a:buNone/>
            </a:pPr>
            <a:r>
              <a:rPr lang="en-US" altLang="en-US" sz="2800" dirty="0">
                <a:solidFill>
                  <a:schemeClr val="tx1"/>
                </a:solidFill>
                <a:latin typeface="+mj-lt"/>
              </a:rPr>
              <a:t>h1{ width: 80%; }</a:t>
            </a:r>
          </a:p>
        </p:txBody>
      </p:sp>
      <p:sp>
        <p:nvSpPr>
          <p:cNvPr id="7" name="Rectangle 6"/>
          <p:cNvSpPr/>
          <p:nvPr/>
        </p:nvSpPr>
        <p:spPr>
          <a:xfrm>
            <a:off x="5029200" y="5029200"/>
            <a:ext cx="3384260" cy="523220"/>
          </a:xfrm>
          <a:prstGeom prst="rect">
            <a:avLst/>
          </a:prstGeom>
        </p:spPr>
        <p:txBody>
          <a:bodyPr wrap="none">
            <a:spAutoFit/>
          </a:bodyPr>
          <a:lstStyle/>
          <a:p>
            <a:pPr>
              <a:spcBef>
                <a:spcPct val="0"/>
              </a:spcBef>
              <a:spcAft>
                <a:spcPct val="0"/>
              </a:spcAft>
            </a:pPr>
            <a:r>
              <a:rPr lang="en-US" altLang="en-US" sz="2800" dirty="0">
                <a:latin typeface="+mj-lt"/>
              </a:rPr>
              <a:t>h1{ height: 100px; }</a:t>
            </a:r>
          </a:p>
        </p:txBody>
      </p:sp>
    </p:spTree>
    <p:extLst>
      <p:ext uri="{BB962C8B-B14F-4D97-AF65-F5344CB8AC3E}">
        <p14:creationId xmlns:p14="http://schemas.microsoft.com/office/powerpoint/2010/main" val="31998099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 Linking to Fragment Identifiers</a:t>
            </a:r>
            <a:endParaRPr lang="en-AU" dirty="0"/>
          </a:p>
        </p:txBody>
      </p:sp>
      <p:sp>
        <p:nvSpPr>
          <p:cNvPr id="3" name="Content Placeholder 2"/>
          <p:cNvSpPr>
            <a:spLocks noGrp="1"/>
          </p:cNvSpPr>
          <p:nvPr>
            <p:ph idx="1"/>
          </p:nvPr>
        </p:nvSpPr>
        <p:spPr>
          <a:xfrm>
            <a:off x="457200" y="1600200"/>
            <a:ext cx="8229600" cy="4572000"/>
          </a:xfrm>
        </p:spPr>
        <p:txBody>
          <a:bodyPr/>
          <a:lstStyle/>
          <a:p>
            <a:r>
              <a:rPr lang="en-US" dirty="0"/>
              <a:t>A hyperlink to a part of a web page</a:t>
            </a:r>
          </a:p>
          <a:p>
            <a:r>
              <a:rPr lang="en-US" dirty="0"/>
              <a:t>Also called named fragments, fragment ids</a:t>
            </a:r>
          </a:p>
          <a:p>
            <a:r>
              <a:rPr lang="en-US" dirty="0"/>
              <a:t>Two components:</a:t>
            </a:r>
          </a:p>
          <a:p>
            <a:pPr marL="628650" lvl="1" indent="-349250">
              <a:buFont typeface="+mj-lt"/>
              <a:buAutoNum type="arabicPeriod"/>
            </a:pPr>
            <a:r>
              <a:rPr lang="en-US" dirty="0"/>
              <a:t>The element that identifies the named fragment of a web page. This requires the id attribute.</a:t>
            </a:r>
          </a:p>
          <a:p>
            <a:pPr marL="0" indent="0">
              <a:buNone/>
            </a:pPr>
            <a:r>
              <a:rPr lang="en-US" dirty="0"/>
              <a:t> 			&lt;div id=“top”&gt; ….. &lt;/div&gt;</a:t>
            </a:r>
          </a:p>
          <a:p>
            <a:pPr marL="628650" lvl="1" indent="-349250">
              <a:buFont typeface="+mj-lt"/>
              <a:buAutoNum type="arabicPeriod" startAt="2"/>
            </a:pPr>
            <a:r>
              <a:rPr lang="en-US" dirty="0"/>
              <a:t>The anchor tag that links to the named fragment of a web page. This uses the </a:t>
            </a:r>
            <a:r>
              <a:rPr lang="en-US" dirty="0" err="1"/>
              <a:t>href</a:t>
            </a:r>
            <a:r>
              <a:rPr lang="en-US" dirty="0"/>
              <a:t> attribute. </a:t>
            </a:r>
            <a:br>
              <a:rPr lang="en-US" dirty="0"/>
            </a:br>
            <a:r>
              <a:rPr lang="en-US" dirty="0"/>
              <a:t>		 &lt;a </a:t>
            </a:r>
            <a:r>
              <a:rPr lang="en-US" dirty="0" err="1"/>
              <a:t>href</a:t>
            </a:r>
            <a:r>
              <a:rPr lang="en-US" dirty="0"/>
              <a:t>=“#top”&gt;Back to Top&lt;/a&gt;</a:t>
            </a:r>
          </a:p>
          <a:p>
            <a:pPr marL="279400" lvl="1" indent="0">
              <a:buNone/>
            </a:pPr>
            <a:r>
              <a:rPr lang="en-US" i="1" dirty="0"/>
              <a:t>Note the use of the # in the anchor tag!</a:t>
            </a:r>
          </a:p>
        </p:txBody>
      </p:sp>
    </p:spTree>
    <p:extLst>
      <p:ext uri="{BB962C8B-B14F-4D97-AF65-F5344CB8AC3E}">
        <p14:creationId xmlns:p14="http://schemas.microsoft.com/office/powerpoint/2010/main" val="41768486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Single Page Website</a:t>
            </a:r>
            <a:r>
              <a:rPr lang="en-US" sz="2000" b="0" dirty="0"/>
              <a:t> (1 of 3)</a:t>
            </a:r>
            <a:endParaRPr lang="en-AU" sz="2000" dirty="0"/>
          </a:p>
        </p:txBody>
      </p:sp>
      <p:pic>
        <p:nvPicPr>
          <p:cNvPr id="4" name="Picture 4" descr="A screenshot displays the single page website."/>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030380" y="1447800"/>
            <a:ext cx="5083239"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9"/>
          <p:cNvSpPr txBox="1">
            <a:spLocks noChangeArrowheads="1"/>
          </p:cNvSpPr>
          <p:nvPr/>
        </p:nvSpPr>
        <p:spPr bwMode="auto">
          <a:xfrm>
            <a:off x="1905000" y="5973763"/>
            <a:ext cx="44958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6.51</a:t>
            </a:r>
            <a:r>
              <a:rPr lang="en-US" altLang="en-US" sz="1600" dirty="0">
                <a:latin typeface="+mj-lt"/>
              </a:rPr>
              <a:t> Single page website</a:t>
            </a:r>
          </a:p>
        </p:txBody>
      </p:sp>
    </p:spTree>
    <p:extLst>
      <p:ext uri="{BB962C8B-B14F-4D97-AF65-F5344CB8AC3E}">
        <p14:creationId xmlns:p14="http://schemas.microsoft.com/office/powerpoint/2010/main" val="243528513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Single Page Website</a:t>
            </a:r>
            <a:r>
              <a:rPr lang="en-US" sz="2000" b="0" dirty="0"/>
              <a:t> (2 of 3)</a:t>
            </a:r>
            <a:endParaRPr lang="en-AU" sz="2000" dirty="0"/>
          </a:p>
        </p:txBody>
      </p:sp>
      <p:pic>
        <p:nvPicPr>
          <p:cNvPr id="10" name="Picture 3" descr="The structural areas from top to bottom are Top Fixed Navigation, Home “page” with hero image, Tours “page”, Tours hero image, Rentals “page”, Rentals hero image, Contact “page”, Contact hero image, and Bottom Fixed Foote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69286" y="1371600"/>
            <a:ext cx="2805429"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10"/>
          <p:cNvSpPr txBox="1">
            <a:spLocks noChangeArrowheads="1"/>
          </p:cNvSpPr>
          <p:nvPr/>
        </p:nvSpPr>
        <p:spPr bwMode="auto">
          <a:xfrm>
            <a:off x="2133600" y="5654729"/>
            <a:ext cx="460311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6.52</a:t>
            </a:r>
            <a:r>
              <a:rPr lang="en-US" altLang="en-US" sz="1600" dirty="0">
                <a:latin typeface="+mj-lt"/>
              </a:rPr>
              <a:t> Wireframe for single page website</a:t>
            </a:r>
          </a:p>
        </p:txBody>
      </p:sp>
    </p:spTree>
    <p:extLst>
      <p:ext uri="{BB962C8B-B14F-4D97-AF65-F5344CB8AC3E}">
        <p14:creationId xmlns:p14="http://schemas.microsoft.com/office/powerpoint/2010/main" val="27389403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Single Page Website</a:t>
            </a:r>
            <a:r>
              <a:rPr lang="en-US" sz="2000" b="0" dirty="0"/>
              <a:t> (3 of 3)</a:t>
            </a:r>
            <a:endParaRPr lang="en-AU" sz="2000" dirty="0"/>
          </a:p>
        </p:txBody>
      </p:sp>
      <p:sp>
        <p:nvSpPr>
          <p:cNvPr id="3" name="Content Placeholder 2"/>
          <p:cNvSpPr>
            <a:spLocks noGrp="1"/>
          </p:cNvSpPr>
          <p:nvPr>
            <p:ph idx="1"/>
          </p:nvPr>
        </p:nvSpPr>
        <p:spPr/>
        <p:txBody>
          <a:bodyPr/>
          <a:lstStyle/>
          <a:p>
            <a:r>
              <a:rPr lang="en-US" dirty="0"/>
              <a:t>One very long page  (a single HTML file) </a:t>
            </a:r>
          </a:p>
          <a:p>
            <a:r>
              <a:rPr lang="en-US" dirty="0"/>
              <a:t>Clearly defined navigation area</a:t>
            </a:r>
          </a:p>
          <a:p>
            <a:r>
              <a:rPr lang="en-US" dirty="0"/>
              <a:t>Navigation links to specific sections that function as a “page” </a:t>
            </a:r>
          </a:p>
          <a:p>
            <a:r>
              <a:rPr lang="en-US" dirty="0"/>
              <a:t>Technique: hyperlinks to fragment identifiers</a:t>
            </a:r>
            <a:endParaRPr lang="en-AU" dirty="0"/>
          </a:p>
        </p:txBody>
      </p:sp>
    </p:spTree>
    <p:extLst>
      <p:ext uri="{BB962C8B-B14F-4D97-AF65-F5344CB8AC3E}">
        <p14:creationId xmlns:p14="http://schemas.microsoft.com/office/powerpoint/2010/main" val="9483926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Parallax Scrolling</a:t>
            </a:r>
            <a:endParaRPr lang="en-AU" dirty="0"/>
          </a:p>
        </p:txBody>
      </p:sp>
      <p:sp>
        <p:nvSpPr>
          <p:cNvPr id="3" name="Content Placeholder 2"/>
          <p:cNvSpPr>
            <a:spLocks noGrp="1"/>
          </p:cNvSpPr>
          <p:nvPr>
            <p:ph idx="1"/>
          </p:nvPr>
        </p:nvSpPr>
        <p:spPr/>
        <p:txBody>
          <a:bodyPr/>
          <a:lstStyle/>
          <a:p>
            <a:pPr>
              <a:spcBef>
                <a:spcPts val="1200"/>
              </a:spcBef>
            </a:pPr>
            <a:r>
              <a:rPr lang="en-US" dirty="0">
                <a:latin typeface="Arial" panose="020B0604020202020204" pitchFamily="34" charset="0"/>
                <a:cs typeface="Arial" panose="020B0604020202020204" pitchFamily="34" charset="0"/>
              </a:rPr>
              <a:t>Page layout technique in which the background images scrolled at a different speed than the text content</a:t>
            </a:r>
          </a:p>
          <a:p>
            <a:pPr>
              <a:spcBef>
                <a:spcPts val="1200"/>
              </a:spcBef>
            </a:pPr>
            <a:r>
              <a:rPr lang="en-US" dirty="0">
                <a:latin typeface="Arial" panose="020B0604020202020204" pitchFamily="34" charset="0"/>
                <a:cs typeface="Arial" panose="020B0604020202020204" pitchFamily="34" charset="0"/>
              </a:rPr>
              <a:t>Often accomplished with JavaScript and advanced CSS</a:t>
            </a:r>
          </a:p>
          <a:p>
            <a:pPr>
              <a:spcBef>
                <a:spcPts val="1200"/>
              </a:spcBef>
            </a:pPr>
            <a:r>
              <a:rPr lang="en-US" dirty="0">
                <a:latin typeface="Arial" panose="020B0604020202020204" pitchFamily="34" charset="0"/>
                <a:cs typeface="Arial" panose="020B0604020202020204" pitchFamily="34" charset="0"/>
              </a:rPr>
              <a:t>Most basic implementation:</a:t>
            </a:r>
          </a:p>
          <a:p>
            <a:pPr lvl="1"/>
            <a:r>
              <a:rPr lang="en-US" dirty="0">
                <a:latin typeface="Arial" panose="020B0604020202020204" pitchFamily="34" charset="0"/>
                <a:cs typeface="Arial" panose="020B0604020202020204" pitchFamily="34" charset="0"/>
              </a:rPr>
              <a:t>CSS background-attachment property</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background-attachment: fixed;</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3248278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Figure 6.53 </a:t>
            </a:r>
            <a:r>
              <a:rPr lang="en-US" sz="2800" b="0" dirty="0"/>
              <a:t>Using the background-attachment property</a:t>
            </a:r>
          </a:p>
        </p:txBody>
      </p:sp>
      <p:pic>
        <p:nvPicPr>
          <p:cNvPr id="4" name="Picture 4" descr="A screenshot displays the single page website that uses the background-attachment property."/>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19983" y="1600200"/>
            <a:ext cx="4904035"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74098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Debugging Tips</a:t>
            </a:r>
            <a:endParaRPr lang="en-AU" sz="2000" b="0" dirty="0"/>
          </a:p>
        </p:txBody>
      </p:sp>
      <p:sp>
        <p:nvSpPr>
          <p:cNvPr id="3" name="Content Placeholder 2"/>
          <p:cNvSpPr>
            <a:spLocks noGrp="1"/>
          </p:cNvSpPr>
          <p:nvPr>
            <p:ph idx="1"/>
          </p:nvPr>
        </p:nvSpPr>
        <p:spPr>
          <a:xfrm>
            <a:off x="457200" y="1600200"/>
            <a:ext cx="8229600" cy="4724400"/>
          </a:xfrm>
        </p:spPr>
        <p:txBody>
          <a:bodyPr/>
          <a:lstStyle/>
          <a:p>
            <a:pPr marL="0" indent="0">
              <a:buNone/>
            </a:pPr>
            <a:r>
              <a:rPr lang="en-US" dirty="0"/>
              <a:t>Manually check syntax errors</a:t>
            </a:r>
          </a:p>
          <a:p>
            <a:pPr marL="0" indent="0">
              <a:buNone/>
            </a:pPr>
            <a:r>
              <a:rPr lang="en-US" dirty="0"/>
              <a:t>Use W3C CSS Validator to check  syntax errors</a:t>
            </a:r>
          </a:p>
          <a:p>
            <a:pPr>
              <a:spcBef>
                <a:spcPts val="600"/>
              </a:spcBef>
            </a:pPr>
            <a:r>
              <a:rPr lang="en-US" dirty="0"/>
              <a:t>http://jigsaw.w3.org/css-validator/</a:t>
            </a:r>
          </a:p>
          <a:p>
            <a:pPr marL="0" indent="0">
              <a:spcBef>
                <a:spcPts val="600"/>
              </a:spcBef>
              <a:buNone/>
            </a:pPr>
            <a:r>
              <a:rPr lang="en-US" dirty="0"/>
              <a:t>Configure temporary background colors</a:t>
            </a:r>
          </a:p>
          <a:p>
            <a:pPr marL="0" indent="0">
              <a:spcBef>
                <a:spcPts val="600"/>
              </a:spcBef>
              <a:buNone/>
            </a:pPr>
            <a:r>
              <a:rPr lang="en-US" dirty="0"/>
              <a:t>Configure temporary borders</a:t>
            </a:r>
          </a:p>
          <a:p>
            <a:pPr marL="0" indent="0">
              <a:spcBef>
                <a:spcPts val="600"/>
              </a:spcBef>
              <a:buNone/>
            </a:pPr>
            <a:r>
              <a:rPr lang="en-US" dirty="0"/>
              <a:t>Use CSS comments to find the unexpected</a:t>
            </a:r>
          </a:p>
          <a:p>
            <a:pPr>
              <a:spcBef>
                <a:spcPts val="600"/>
              </a:spcBef>
            </a:pPr>
            <a:r>
              <a:rPr lang="en-US" dirty="0"/>
              <a:t>/* the browser ignores this code */</a:t>
            </a:r>
          </a:p>
          <a:p>
            <a:pPr marL="0" indent="0">
              <a:spcBef>
                <a:spcPts val="600"/>
              </a:spcBef>
              <a:buNone/>
            </a:pPr>
            <a:r>
              <a:rPr lang="en-US" dirty="0"/>
              <a:t>Don’t expect your pages to look exactly the same in all browsers!</a:t>
            </a:r>
          </a:p>
          <a:p>
            <a:pPr marL="0" indent="0">
              <a:spcBef>
                <a:spcPts val="600"/>
              </a:spcBef>
              <a:buNone/>
            </a:pPr>
            <a:r>
              <a:rPr lang="en-US" dirty="0"/>
              <a:t>Be patient!</a:t>
            </a:r>
          </a:p>
        </p:txBody>
      </p:sp>
    </p:spTree>
    <p:extLst>
      <p:ext uri="{BB962C8B-B14F-4D97-AF65-F5344CB8AC3E}">
        <p14:creationId xmlns:p14="http://schemas.microsoft.com/office/powerpoint/2010/main" val="38561453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Checkpoint</a:t>
            </a:r>
            <a:r>
              <a:rPr lang="en-US" sz="2000" b="0" dirty="0"/>
              <a:t> (2 of 2)</a:t>
            </a:r>
            <a:endParaRPr lang="en-AU" sz="2000" b="0" dirty="0"/>
          </a:p>
        </p:txBody>
      </p:sp>
      <p:sp>
        <p:nvSpPr>
          <p:cNvPr id="3" name="Content Placeholder 2"/>
          <p:cNvSpPr>
            <a:spLocks noGrp="1"/>
          </p:cNvSpPr>
          <p:nvPr>
            <p:ph idx="1"/>
          </p:nvPr>
        </p:nvSpPr>
        <p:spPr>
          <a:xfrm>
            <a:off x="457200" y="1600200"/>
            <a:ext cx="8229600" cy="4800600"/>
          </a:xfrm>
        </p:spPr>
        <p:txBody>
          <a:bodyPr/>
          <a:lstStyle/>
          <a:p>
            <a:pPr marL="514350" indent="-514350">
              <a:buFont typeface="+mj-lt"/>
              <a:buAutoNum type="arabicPeriod"/>
            </a:pPr>
            <a:r>
              <a:rPr lang="en-US" dirty="0"/>
              <a:t>State an advantage of using CSS to style for print.</a:t>
            </a:r>
          </a:p>
          <a:p>
            <a:pPr marL="514350" indent="-514350">
              <a:buFont typeface="+mj-lt"/>
              <a:buAutoNum type="arabicPeriod"/>
            </a:pPr>
            <a:r>
              <a:rPr lang="en-US" dirty="0"/>
              <a:t>State an advantage of using CSS sprites in a website.</a:t>
            </a:r>
          </a:p>
          <a:p>
            <a:pPr marL="514350" indent="-514350">
              <a:buFont typeface="+mj-lt"/>
              <a:buAutoNum type="arabicPeriod"/>
            </a:pPr>
            <a:r>
              <a:rPr lang="en-US" dirty="0"/>
              <a:t>Describe a technique to keep an HTML element, such as a </a:t>
            </a:r>
            <a:r>
              <a:rPr lang="en-US" dirty="0" err="1"/>
              <a:t>nav</a:t>
            </a:r>
            <a:r>
              <a:rPr lang="en-US" dirty="0"/>
              <a:t> element, displayed at the top of the browser viewport even while the browser is scrolled.</a:t>
            </a:r>
          </a:p>
        </p:txBody>
      </p:sp>
    </p:spTree>
    <p:extLst>
      <p:ext uri="{BB962C8B-B14F-4D97-AF65-F5344CB8AC3E}">
        <p14:creationId xmlns:p14="http://schemas.microsoft.com/office/powerpoint/2010/main" val="258551738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endParaRPr lang="en-AU" sz="2000" b="0" dirty="0"/>
          </a:p>
        </p:txBody>
      </p:sp>
      <p:sp>
        <p:nvSpPr>
          <p:cNvPr id="3" name="Content Placeholder 2"/>
          <p:cNvSpPr>
            <a:spLocks noGrp="1"/>
          </p:cNvSpPr>
          <p:nvPr>
            <p:ph idx="1"/>
          </p:nvPr>
        </p:nvSpPr>
        <p:spPr>
          <a:xfrm>
            <a:off x="457200" y="1600200"/>
            <a:ext cx="8229600" cy="4571999"/>
          </a:xfrm>
        </p:spPr>
        <p:txBody>
          <a:bodyPr/>
          <a:lstStyle/>
          <a:p>
            <a:r>
              <a:rPr lang="en-US" dirty="0"/>
              <a:t>This chapter introduced you to the box model, CSS pseudo-classes, configuring two-column page layouts with CSS, positioning elements, and  configuring single page websites with CSS.</a:t>
            </a:r>
          </a:p>
        </p:txBody>
      </p:sp>
    </p:spTree>
    <p:extLst>
      <p:ext uri="{BB962C8B-B14F-4D97-AF65-F5344CB8AC3E}">
        <p14:creationId xmlns:p14="http://schemas.microsoft.com/office/powerpoint/2010/main" val="190132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Box Model</a:t>
            </a:r>
            <a:endParaRPr lang="en-AU" dirty="0"/>
          </a:p>
        </p:txBody>
      </p:sp>
      <p:sp>
        <p:nvSpPr>
          <p:cNvPr id="3" name="Content Placeholder 2"/>
          <p:cNvSpPr>
            <a:spLocks noGrp="1"/>
          </p:cNvSpPr>
          <p:nvPr>
            <p:ph idx="1"/>
          </p:nvPr>
        </p:nvSpPr>
        <p:spPr/>
        <p:txBody>
          <a:bodyPr/>
          <a:lstStyle/>
          <a:p>
            <a:pPr marL="0" indent="0">
              <a:buNone/>
            </a:pPr>
            <a:r>
              <a:rPr lang="en-US" b="1" dirty="0"/>
              <a:t>Content</a:t>
            </a:r>
          </a:p>
          <a:p>
            <a:pPr>
              <a:spcBef>
                <a:spcPts val="600"/>
              </a:spcBef>
            </a:pPr>
            <a:r>
              <a:rPr lang="en-US" dirty="0"/>
              <a:t>Text &amp; web page elements in the container</a:t>
            </a:r>
          </a:p>
          <a:p>
            <a:pPr marL="0" indent="0">
              <a:buNone/>
            </a:pPr>
            <a:r>
              <a:rPr lang="en-US" b="1" dirty="0"/>
              <a:t>Padding</a:t>
            </a:r>
          </a:p>
          <a:p>
            <a:pPr>
              <a:spcBef>
                <a:spcPts val="600"/>
              </a:spcBef>
            </a:pPr>
            <a:r>
              <a:rPr lang="en-US" dirty="0"/>
              <a:t>Area between the content and the border</a:t>
            </a:r>
          </a:p>
          <a:p>
            <a:pPr marL="0" indent="0">
              <a:buNone/>
            </a:pPr>
            <a:r>
              <a:rPr lang="en-US" b="1" dirty="0"/>
              <a:t>Border</a:t>
            </a:r>
          </a:p>
          <a:p>
            <a:pPr>
              <a:spcBef>
                <a:spcPts val="600"/>
              </a:spcBef>
            </a:pPr>
            <a:r>
              <a:rPr lang="en-US" dirty="0"/>
              <a:t>Between the padding and the margin</a:t>
            </a:r>
          </a:p>
          <a:p>
            <a:pPr marL="0" indent="0">
              <a:buNone/>
            </a:pPr>
            <a:r>
              <a:rPr lang="en-US" b="1" dirty="0"/>
              <a:t>Margin</a:t>
            </a:r>
          </a:p>
          <a:p>
            <a:pPr>
              <a:spcBef>
                <a:spcPts val="600"/>
              </a:spcBef>
            </a:pPr>
            <a:r>
              <a:rPr lang="en-US" dirty="0"/>
              <a:t>Determines the empty space between the element and adjacent elements</a:t>
            </a:r>
            <a:endParaRPr lang="en-AU" dirty="0"/>
          </a:p>
        </p:txBody>
      </p:sp>
    </p:spTree>
    <p:extLst>
      <p:ext uri="{BB962C8B-B14F-4D97-AF65-F5344CB8AC3E}">
        <p14:creationId xmlns:p14="http://schemas.microsoft.com/office/powerpoint/2010/main" val="3272998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6.6 </a:t>
            </a:r>
            <a:r>
              <a:rPr lang="en-AU" sz="2800" b="0" dirty="0"/>
              <a:t>The CSS box model</a:t>
            </a:r>
          </a:p>
        </p:txBody>
      </p:sp>
      <p:pic>
        <p:nvPicPr>
          <p:cNvPr id="4" name="Picture 7" descr="A diagram shows the box model. Each element in the diagram is represented is represented by a rectangular box. The content in the middle is surrounded by padding, border, and margin."/>
          <p:cNvPicPr>
            <a:picLocks noGrp="1" noChangeAspect="1" noChangeArrowheads="1"/>
          </p:cNvPicPr>
          <p:nvPr>
            <p:ph idx="1"/>
          </p:nvPr>
        </p:nvPicPr>
        <p:blipFill>
          <a:blip r:embed="rId2">
            <a:duotone>
              <a:schemeClr val="accent1">
                <a:shade val="45000"/>
                <a:satMod val="135000"/>
              </a:schemeClr>
              <a:prstClr val="white"/>
            </a:duotone>
          </a:blip>
          <a:srcRect/>
          <a:stretch>
            <a:fillRect/>
          </a:stretch>
        </p:blipFill>
        <p:spPr bwMode="auto">
          <a:xfrm>
            <a:off x="2012964" y="1699800"/>
            <a:ext cx="5118072" cy="4320000"/>
          </a:xfrm>
          <a:prstGeom prst="rect">
            <a:avLst/>
          </a:prstGeom>
          <a:noFill/>
          <a:ln>
            <a:noFill/>
          </a:ln>
        </p:spPr>
      </p:pic>
    </p:spTree>
    <p:extLst>
      <p:ext uri="{BB962C8B-B14F-4D97-AF65-F5344CB8AC3E}">
        <p14:creationId xmlns:p14="http://schemas.microsoft.com/office/powerpoint/2010/main" val="986281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Margin with CSS</a:t>
            </a:r>
            <a:endParaRPr lang="en-AU" dirty="0"/>
          </a:p>
        </p:txBody>
      </p:sp>
      <p:sp>
        <p:nvSpPr>
          <p:cNvPr id="3" name="Content Placeholder 2"/>
          <p:cNvSpPr>
            <a:spLocks noGrp="1"/>
          </p:cNvSpPr>
          <p:nvPr>
            <p:ph idx="1"/>
          </p:nvPr>
        </p:nvSpPr>
        <p:spPr>
          <a:xfrm>
            <a:off x="457200" y="1600201"/>
            <a:ext cx="8229600" cy="4724399"/>
          </a:xfrm>
        </p:spPr>
        <p:txBody>
          <a:bodyPr/>
          <a:lstStyle/>
          <a:p>
            <a:r>
              <a:rPr lang="en-US" dirty="0"/>
              <a:t>The margin property</a:t>
            </a:r>
          </a:p>
          <a:p>
            <a:pPr>
              <a:spcBef>
                <a:spcPts val="1200"/>
              </a:spcBef>
            </a:pPr>
            <a:r>
              <a:rPr lang="en-US" dirty="0"/>
              <a:t>Related properties:</a:t>
            </a:r>
          </a:p>
          <a:p>
            <a:pPr lvl="1"/>
            <a:r>
              <a:rPr lang="en-US" dirty="0"/>
              <a:t>margin-top, margin-right, margin-left, margin-bottom</a:t>
            </a:r>
          </a:p>
          <a:p>
            <a:pPr>
              <a:spcBef>
                <a:spcPts val="1200"/>
              </a:spcBef>
            </a:pPr>
            <a:r>
              <a:rPr lang="en-US" dirty="0"/>
              <a:t>Configures empty space between the element and adjacent elements</a:t>
            </a:r>
          </a:p>
          <a:p>
            <a:r>
              <a:rPr lang="en-US" dirty="0"/>
              <a:t>Syntax examples</a:t>
            </a:r>
          </a:p>
          <a:p>
            <a:pPr marL="486918" lvl="1" indent="0">
              <a:buNone/>
              <a:tabLst>
                <a:tab pos="265113" algn="l"/>
              </a:tabLst>
            </a:pPr>
            <a:r>
              <a:rPr lang="en-US" dirty="0">
                <a:solidFill>
                  <a:srgbClr val="007FA3"/>
                </a:solidFill>
              </a:rPr>
              <a:t>h1 { margin: 0; }</a:t>
            </a:r>
          </a:p>
          <a:p>
            <a:pPr marL="486918" lvl="1" indent="0">
              <a:buNone/>
              <a:tabLst>
                <a:tab pos="265113" algn="l"/>
              </a:tabLst>
            </a:pPr>
            <a:r>
              <a:rPr lang="en-US" dirty="0">
                <a:solidFill>
                  <a:srgbClr val="007FA3"/>
                </a:solidFill>
              </a:rPr>
              <a:t>h1 { margin: 20px 10px; }</a:t>
            </a:r>
          </a:p>
          <a:p>
            <a:pPr marL="486918" lvl="1" indent="0">
              <a:buNone/>
              <a:tabLst>
                <a:tab pos="265113" algn="l"/>
              </a:tabLst>
            </a:pPr>
            <a:r>
              <a:rPr lang="en-US" dirty="0">
                <a:solidFill>
                  <a:srgbClr val="007FA3"/>
                </a:solidFill>
              </a:rPr>
              <a:t>h1 { margin:  10px 30px 20px; }</a:t>
            </a:r>
          </a:p>
          <a:p>
            <a:pPr marL="486918" lvl="1" indent="0">
              <a:buNone/>
              <a:tabLst>
                <a:tab pos="265113" algn="l"/>
              </a:tabLst>
            </a:pPr>
            <a:r>
              <a:rPr lang="en-US" dirty="0">
                <a:solidFill>
                  <a:srgbClr val="007FA3"/>
                </a:solidFill>
              </a:rPr>
              <a:t>h1 { margin:  20px 30px 0 30px; }</a:t>
            </a:r>
            <a:endParaRPr lang="en-AU" dirty="0">
              <a:solidFill>
                <a:srgbClr val="007FA3"/>
              </a:solidFill>
            </a:endParaRPr>
          </a:p>
        </p:txBody>
      </p:sp>
    </p:spTree>
    <p:extLst>
      <p:ext uri="{BB962C8B-B14F-4D97-AF65-F5344CB8AC3E}">
        <p14:creationId xmlns:p14="http://schemas.microsoft.com/office/powerpoint/2010/main" val="3179774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Padding with CSS</a:t>
            </a:r>
            <a:endParaRPr lang="en-AU" dirty="0"/>
          </a:p>
        </p:txBody>
      </p:sp>
      <p:sp>
        <p:nvSpPr>
          <p:cNvPr id="3" name="Content Placeholder 2"/>
          <p:cNvSpPr>
            <a:spLocks noGrp="1"/>
          </p:cNvSpPr>
          <p:nvPr>
            <p:ph idx="1"/>
          </p:nvPr>
        </p:nvSpPr>
        <p:spPr>
          <a:xfrm>
            <a:off x="457200" y="1600201"/>
            <a:ext cx="8229600" cy="4724399"/>
          </a:xfrm>
        </p:spPr>
        <p:txBody>
          <a:bodyPr/>
          <a:lstStyle/>
          <a:p>
            <a:r>
              <a:rPr lang="en-US" dirty="0"/>
              <a:t>The padding property</a:t>
            </a:r>
          </a:p>
          <a:p>
            <a:pPr>
              <a:spcBef>
                <a:spcPts val="600"/>
              </a:spcBef>
            </a:pPr>
            <a:r>
              <a:rPr lang="en-US" dirty="0"/>
              <a:t>Related properties:</a:t>
            </a:r>
          </a:p>
          <a:p>
            <a:pPr lvl="1"/>
            <a:r>
              <a:rPr lang="en-US" dirty="0"/>
              <a:t>padding-top, padding-right, padding-left, padding-bottom</a:t>
            </a:r>
          </a:p>
          <a:p>
            <a:pPr>
              <a:spcBef>
                <a:spcPts val="600"/>
              </a:spcBef>
            </a:pPr>
            <a:r>
              <a:rPr lang="en-US" dirty="0"/>
              <a:t>Configures empty space between the content of the HTML element (such as text) and the border</a:t>
            </a:r>
          </a:p>
          <a:p>
            <a:pPr>
              <a:spcBef>
                <a:spcPts val="600"/>
              </a:spcBef>
            </a:pPr>
            <a:r>
              <a:rPr lang="en-US" dirty="0"/>
              <a:t>Syntax examples</a:t>
            </a:r>
          </a:p>
          <a:p>
            <a:pPr marL="486918" lvl="1" indent="0">
              <a:buNone/>
              <a:tabLst>
                <a:tab pos="265113" algn="l"/>
              </a:tabLst>
            </a:pPr>
            <a:r>
              <a:rPr lang="en-US" sz="2200" dirty="0">
                <a:solidFill>
                  <a:srgbClr val="007FA3"/>
                </a:solidFill>
              </a:rPr>
              <a:t>h1 { padding: 0; }</a:t>
            </a:r>
          </a:p>
          <a:p>
            <a:pPr marL="486918" lvl="1" indent="0">
              <a:buNone/>
              <a:tabLst>
                <a:tab pos="265113" algn="l"/>
              </a:tabLst>
            </a:pPr>
            <a:r>
              <a:rPr lang="en-US" sz="2200" dirty="0">
                <a:solidFill>
                  <a:srgbClr val="007FA3"/>
                </a:solidFill>
              </a:rPr>
              <a:t>h1 {padding : 20px 10px; }</a:t>
            </a:r>
          </a:p>
          <a:p>
            <a:pPr marL="486918" lvl="1" indent="0">
              <a:buNone/>
              <a:tabLst>
                <a:tab pos="265113" algn="l"/>
              </a:tabLst>
            </a:pPr>
            <a:r>
              <a:rPr lang="en-US" sz="2200" dirty="0">
                <a:solidFill>
                  <a:srgbClr val="007FA3"/>
                </a:solidFill>
              </a:rPr>
              <a:t>h1 {padding :  10px 30px 20px; }</a:t>
            </a:r>
          </a:p>
          <a:p>
            <a:pPr marL="486918" lvl="1" indent="0">
              <a:buNone/>
              <a:tabLst>
                <a:tab pos="265113" algn="l"/>
              </a:tabLst>
            </a:pPr>
            <a:r>
              <a:rPr lang="en-US" sz="2200" dirty="0">
                <a:solidFill>
                  <a:srgbClr val="007FA3"/>
                </a:solidFill>
              </a:rPr>
              <a:t>h1 {padding :  20px 30px 0 30px; }</a:t>
            </a:r>
            <a:endParaRPr lang="en-AU" sz="2200" dirty="0">
              <a:solidFill>
                <a:srgbClr val="007FA3"/>
              </a:solidFill>
            </a:endParaRPr>
          </a:p>
        </p:txBody>
      </p:sp>
    </p:spTree>
    <p:extLst>
      <p:ext uri="{BB962C8B-B14F-4D97-AF65-F5344CB8AC3E}">
        <p14:creationId xmlns:p14="http://schemas.microsoft.com/office/powerpoint/2010/main" val="1710392307"/>
      </p:ext>
    </p:extLst>
  </p:cSld>
  <p:clrMapOvr>
    <a:masterClrMapping/>
  </p:clrMapOvr>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Horizon</Template>
  <TotalTime>9911</TotalTime>
  <Words>2634</Words>
  <Application>Microsoft Office PowerPoint</Application>
  <PresentationFormat>On-screen Show (4:3)</PresentationFormat>
  <Paragraphs>347</Paragraphs>
  <Slides>58</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58</vt:i4>
      </vt:variant>
    </vt:vector>
  </HeadingPairs>
  <TitlesOfParts>
    <vt:vector size="64" baseType="lpstr">
      <vt:lpstr>Arial</vt:lpstr>
      <vt:lpstr>Calibri</vt:lpstr>
      <vt:lpstr>Times New Roman</vt:lpstr>
      <vt:lpstr>Verdana</vt:lpstr>
      <vt:lpstr>Wingdings</vt:lpstr>
      <vt:lpstr>508 Lecture</vt:lpstr>
      <vt:lpstr>Web Development &amp; Design Foundations  with HTML5</vt:lpstr>
      <vt:lpstr>Learning Outcomes (1 of 2)</vt:lpstr>
      <vt:lpstr>Learning Outcomes (2 of 2)</vt:lpstr>
      <vt:lpstr>Width and Height with CSS</vt:lpstr>
      <vt:lpstr>CSS Width and Height Properties</vt:lpstr>
      <vt:lpstr>The Box Model</vt:lpstr>
      <vt:lpstr>Figure 6.6 The CSS box model</vt:lpstr>
      <vt:lpstr>Configure Margin with CSS</vt:lpstr>
      <vt:lpstr>Configure Padding with CSS</vt:lpstr>
      <vt:lpstr>Box Model in Action</vt:lpstr>
      <vt:lpstr>The CSS box-sizing Property</vt:lpstr>
      <vt:lpstr>Normal Flow</vt:lpstr>
      <vt:lpstr>Figure 6.10 The image is configured to float</vt:lpstr>
      <vt:lpstr>float Property (1 of 2)</vt:lpstr>
      <vt:lpstr>float Property (2 of 2)</vt:lpstr>
      <vt:lpstr>Figure 6.11 The CSS float property left aligns the image</vt:lpstr>
      <vt:lpstr>clear Property</vt:lpstr>
      <vt:lpstr>overflow Property</vt:lpstr>
      <vt:lpstr>Figure 6.14 The overflow property is applied to the div selector</vt:lpstr>
      <vt:lpstr>Checkpoint (1 of 2)</vt:lpstr>
      <vt:lpstr>Page Layout Single Column -&gt; Two Column</vt:lpstr>
      <vt:lpstr>Basic Two-Column Layout (1 of 3)</vt:lpstr>
      <vt:lpstr>Basic Two-Column Layout (2 of 3)</vt:lpstr>
      <vt:lpstr>Basic Two-Column Layout (3 of 3)</vt:lpstr>
      <vt:lpstr>Figure 6.23 Final two-column layout</vt:lpstr>
      <vt:lpstr>CSS Page Layout Two Columns (left nav)</vt:lpstr>
      <vt:lpstr>CSS display Property (1 of 2)</vt:lpstr>
      <vt:lpstr>CSS display Property (2 of 2)</vt:lpstr>
      <vt:lpstr>Vertical navigation (1 of 2)</vt:lpstr>
      <vt:lpstr>Vertical navigation (2 of 2)</vt:lpstr>
      <vt:lpstr>Horizontal Navigation (1 of 2)</vt:lpstr>
      <vt:lpstr>Horizontal Navigation (2 of 2)</vt:lpstr>
      <vt:lpstr>CSS Pseudo-classes (1 of 2)</vt:lpstr>
      <vt:lpstr>CSS Pseudo-classes (2 of 2)</vt:lpstr>
      <vt:lpstr>CSS Sprites</vt:lpstr>
      <vt:lpstr>CSS Styling for Print</vt:lpstr>
      <vt:lpstr>Print Styling Best Practices</vt:lpstr>
      <vt:lpstr>Position Property</vt:lpstr>
      <vt:lpstr>Fixed Positioning</vt:lpstr>
      <vt:lpstr>Relative Positioning (1 of 2)</vt:lpstr>
      <vt:lpstr>Relative Positioning (2 of 2)</vt:lpstr>
      <vt:lpstr>Sticky Positioning (1 of 2)</vt:lpstr>
      <vt:lpstr>Sticky Positioning (2 of 2)</vt:lpstr>
      <vt:lpstr>Absolute Positioning (1 of 2)</vt:lpstr>
      <vt:lpstr>Absolute Positioning (2 of 2)</vt:lpstr>
      <vt:lpstr>Stacking Order with the z-index Property (1 of 2)</vt:lpstr>
      <vt:lpstr>Stacking Order with the z-index Property (2 of 2)</vt:lpstr>
      <vt:lpstr>Figure 6.48 The web page has a fixed top navigation bar.</vt:lpstr>
      <vt:lpstr>Figure 6.49 The navigation bar stays in place while the content is scrolled.</vt:lpstr>
      <vt:lpstr>HTML Linking to Fragment Identifiers</vt:lpstr>
      <vt:lpstr>Single Page Website (1 of 3)</vt:lpstr>
      <vt:lpstr>Single Page Website (2 of 3)</vt:lpstr>
      <vt:lpstr>Single Page Website (3 of 3)</vt:lpstr>
      <vt:lpstr>Parallax Scrolling</vt:lpstr>
      <vt:lpstr>Figure 6.53 Using the background-attachment property</vt:lpstr>
      <vt:lpstr>CSS Debugging Tips</vt:lpstr>
      <vt:lpstr>Checkpoint (2 of 2)</vt:lpstr>
      <vt:lpstr>Summary</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Development &amp; Design Foundations with HTML5, Tenth Edition</dc:title>
  <dc:subject>Computer Science</dc:subject>
  <dc:creator>Terry Ann Felke-Morris</dc:creator>
  <cp:keywords>Computer Science</cp:keywords>
  <cp:lastModifiedBy>Enrique Saracho Felix</cp:lastModifiedBy>
  <cp:revision>661</cp:revision>
  <dcterms:created xsi:type="dcterms:W3CDTF">2014-07-14T20:04:21Z</dcterms:created>
  <dcterms:modified xsi:type="dcterms:W3CDTF">2023-04-12T22:24:10Z</dcterms:modified>
  <cp:category>IT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682740</vt:lpwstr>
  </property>
  <property fmtid="{D5CDD505-2E9C-101B-9397-08002B2CF9AE}" pid="3" name="Offisync_UpdateToken">
    <vt:lpwstr>1</vt:lpwstr>
  </property>
  <property fmtid="{D5CDD505-2E9C-101B-9397-08002B2CF9AE}" pid="4" name="Jive_VersionGuid">
    <vt:lpwstr>7b502893-ac4a-4309-967d-6eb652f6b574</vt:lpwstr>
  </property>
  <property fmtid="{D5CDD505-2E9C-101B-9397-08002B2CF9AE}" pid="5" name="Offisync_ProviderInitializationData">
    <vt:lpwstr>https://neo.pearson.com</vt:lpwstr>
  </property>
  <property fmtid="{D5CDD505-2E9C-101B-9397-08002B2CF9AE}" pid="6" name="Offisync_ServerID">
    <vt:lpwstr>7e960520-0e88-4f05-9fa0-24079b61e486</vt:lpwstr>
  </property>
  <property fmtid="{D5CDD505-2E9C-101B-9397-08002B2CF9AE}" pid="7" name="Jive_LatestUserAccountName">
    <vt:lpwstr>sumit.gupta</vt:lpwstr>
  </property>
</Properties>
</file>